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444" r:id="rId3"/>
    <p:sldId id="360" r:id="rId4"/>
    <p:sldId id="506" r:id="rId5"/>
    <p:sldId id="507" r:id="rId6"/>
    <p:sldId id="508" r:id="rId7"/>
    <p:sldId id="510" r:id="rId8"/>
    <p:sldId id="511" r:id="rId9"/>
    <p:sldId id="517" r:id="rId10"/>
    <p:sldId id="512" r:id="rId11"/>
    <p:sldId id="490" r:id="rId12"/>
    <p:sldId id="265" r:id="rId13"/>
    <p:sldId id="266" r:id="rId14"/>
    <p:sldId id="273" r:id="rId15"/>
    <p:sldId id="513" r:id="rId16"/>
    <p:sldId id="514" r:id="rId17"/>
    <p:sldId id="270" r:id="rId18"/>
    <p:sldId id="274" r:id="rId19"/>
    <p:sldId id="272" r:id="rId20"/>
    <p:sldId id="312" r:id="rId21"/>
    <p:sldId id="268" r:id="rId22"/>
    <p:sldId id="518" r:id="rId23"/>
    <p:sldId id="519" r:id="rId24"/>
    <p:sldId id="330" r:id="rId25"/>
    <p:sldId id="327" r:id="rId26"/>
    <p:sldId id="328" r:id="rId27"/>
    <p:sldId id="271" r:id="rId28"/>
    <p:sldId id="321" r:id="rId29"/>
    <p:sldId id="309" r:id="rId30"/>
    <p:sldId id="313" r:id="rId31"/>
    <p:sldId id="314" r:id="rId32"/>
    <p:sldId id="445" r:id="rId33"/>
    <p:sldId id="297" r:id="rId34"/>
    <p:sldId id="446" r:id="rId35"/>
    <p:sldId id="369" r:id="rId36"/>
    <p:sldId id="338" r:id="rId37"/>
    <p:sldId id="492" r:id="rId38"/>
    <p:sldId id="500" r:id="rId39"/>
    <p:sldId id="494" r:id="rId40"/>
    <p:sldId id="520" r:id="rId41"/>
    <p:sldId id="495" r:id="rId42"/>
    <p:sldId id="521" r:id="rId43"/>
    <p:sldId id="496" r:id="rId44"/>
    <p:sldId id="498" r:id="rId45"/>
    <p:sldId id="499" r:id="rId46"/>
    <p:sldId id="522" r:id="rId47"/>
    <p:sldId id="493" r:id="rId48"/>
    <p:sldId id="501" r:id="rId49"/>
    <p:sldId id="523" r:id="rId50"/>
    <p:sldId id="502" r:id="rId51"/>
    <p:sldId id="525" r:id="rId52"/>
    <p:sldId id="524" r:id="rId53"/>
    <p:sldId id="503" r:id="rId54"/>
    <p:sldId id="526" r:id="rId55"/>
    <p:sldId id="447" r:id="rId56"/>
    <p:sldId id="316" r:id="rId57"/>
    <p:sldId id="307" r:id="rId58"/>
    <p:sldId id="315" r:id="rId59"/>
    <p:sldId id="450" r:id="rId60"/>
    <p:sldId id="448" r:id="rId61"/>
    <p:sldId id="449" r:id="rId62"/>
    <p:sldId id="317" r:id="rId63"/>
    <p:sldId id="474" r:id="rId64"/>
    <p:sldId id="287" r:id="rId65"/>
    <p:sldId id="288" r:id="rId66"/>
    <p:sldId id="318" r:id="rId67"/>
    <p:sldId id="451" r:id="rId68"/>
    <p:sldId id="452" r:id="rId69"/>
    <p:sldId id="319" r:id="rId70"/>
    <p:sldId id="478" r:id="rId71"/>
    <p:sldId id="370" r:id="rId72"/>
    <p:sldId id="371" r:id="rId73"/>
    <p:sldId id="527" r:id="rId74"/>
    <p:sldId id="476" r:id="rId75"/>
    <p:sldId id="298" r:id="rId76"/>
    <p:sldId id="289" r:id="rId77"/>
    <p:sldId id="291" r:id="rId78"/>
    <p:sldId id="364" r:id="rId79"/>
    <p:sldId id="304" r:id="rId80"/>
    <p:sldId id="365" r:id="rId81"/>
    <p:sldId id="453" r:id="rId82"/>
    <p:sldId id="292" r:id="rId83"/>
    <p:sldId id="363" r:id="rId84"/>
    <p:sldId id="293" r:id="rId85"/>
    <p:sldId id="299" r:id="rId86"/>
    <p:sldId id="454" r:id="rId87"/>
    <p:sldId id="300" r:id="rId88"/>
    <p:sldId id="362" r:id="rId89"/>
    <p:sldId id="455" r:id="rId90"/>
    <p:sldId id="301" r:id="rId91"/>
    <p:sldId id="294" r:id="rId92"/>
    <p:sldId id="457" r:id="rId93"/>
    <p:sldId id="337" r:id="rId94"/>
    <p:sldId id="340" r:id="rId95"/>
    <p:sldId id="359" r:id="rId96"/>
    <p:sldId id="374" r:id="rId97"/>
    <p:sldId id="528" r:id="rId98"/>
    <p:sldId id="385" r:id="rId99"/>
    <p:sldId id="529" r:id="rId100"/>
    <p:sldId id="380" r:id="rId101"/>
    <p:sldId id="384" r:id="rId102"/>
    <p:sldId id="381" r:id="rId103"/>
    <p:sldId id="418" r:id="rId104"/>
    <p:sldId id="382" r:id="rId105"/>
    <p:sldId id="375" r:id="rId106"/>
    <p:sldId id="379" r:id="rId107"/>
    <p:sldId id="419" r:id="rId108"/>
    <p:sldId id="386" r:id="rId109"/>
    <p:sldId id="440" r:id="rId110"/>
    <p:sldId id="441" r:id="rId111"/>
    <p:sldId id="442" r:id="rId112"/>
    <p:sldId id="334" r:id="rId113"/>
    <p:sldId id="282" r:id="rId114"/>
    <p:sldId id="392" r:id="rId115"/>
    <p:sldId id="439" r:id="rId116"/>
    <p:sldId id="420" r:id="rId117"/>
    <p:sldId id="458" r:id="rId118"/>
    <p:sldId id="350" r:id="rId119"/>
    <p:sldId id="459" r:id="rId120"/>
    <p:sldId id="464" r:id="rId121"/>
    <p:sldId id="465" r:id="rId122"/>
    <p:sldId id="389" r:id="rId123"/>
    <p:sldId id="421" r:id="rId124"/>
    <p:sldId id="391" r:id="rId125"/>
    <p:sldId id="460" r:id="rId126"/>
    <p:sldId id="461" r:id="rId127"/>
    <p:sldId id="462" r:id="rId128"/>
    <p:sldId id="530" r:id="rId129"/>
    <p:sldId id="428" r:id="rId130"/>
    <p:sldId id="531" r:id="rId131"/>
    <p:sldId id="463" r:id="rId132"/>
    <p:sldId id="430" r:id="rId133"/>
    <p:sldId id="468" r:id="rId134"/>
    <p:sldId id="472" r:id="rId135"/>
    <p:sldId id="469" r:id="rId136"/>
    <p:sldId id="470" r:id="rId137"/>
    <p:sldId id="471" r:id="rId138"/>
    <p:sldId id="473" r:id="rId139"/>
    <p:sldId id="333" r:id="rId140"/>
    <p:sldId id="342" r:id="rId141"/>
    <p:sldId id="349" r:id="rId142"/>
    <p:sldId id="343" r:id="rId143"/>
    <p:sldId id="344" r:id="rId144"/>
    <p:sldId id="345" r:id="rId145"/>
    <p:sldId id="346" r:id="rId146"/>
    <p:sldId id="352" r:id="rId147"/>
    <p:sldId id="348" r:id="rId148"/>
    <p:sldId id="480" r:id="rId149"/>
    <p:sldId id="353" r:id="rId150"/>
    <p:sldId id="354" r:id="rId151"/>
    <p:sldId id="437" r:id="rId152"/>
    <p:sldId id="355" r:id="rId153"/>
    <p:sldId id="438" r:id="rId154"/>
    <p:sldId id="356" r:id="rId155"/>
    <p:sldId id="358" r:id="rId156"/>
    <p:sldId id="481" r:id="rId157"/>
    <p:sldId id="475" r:id="rId158"/>
    <p:sldId id="395" r:id="rId159"/>
    <p:sldId id="366" r:id="rId160"/>
    <p:sldId id="482" r:id="rId161"/>
    <p:sldId id="483" r:id="rId162"/>
    <p:sldId id="484" r:id="rId163"/>
    <p:sldId id="429" r:id="rId164"/>
    <p:sldId id="396" r:id="rId165"/>
    <p:sldId id="485" r:id="rId166"/>
    <p:sldId id="367" r:id="rId167"/>
    <p:sldId id="397" r:id="rId168"/>
    <p:sldId id="479" r:id="rId169"/>
    <p:sldId id="256" r:id="rId170"/>
    <p:sldId id="401" r:id="rId171"/>
    <p:sldId id="402" r:id="rId172"/>
    <p:sldId id="486" r:id="rId173"/>
    <p:sldId id="403" r:id="rId174"/>
    <p:sldId id="279" r:id="rId175"/>
    <p:sldId id="404" r:id="rId176"/>
    <p:sldId id="532" r:id="rId177"/>
    <p:sldId id="487" r:id="rId178"/>
    <p:sldId id="477" r:id="rId179"/>
    <p:sldId id="398" r:id="rId180"/>
    <p:sldId id="414" r:id="rId181"/>
    <p:sldId id="488" r:id="rId182"/>
    <p:sldId id="406" r:id="rId183"/>
    <p:sldId id="509" r:id="rId184"/>
    <p:sldId id="407" r:id="rId185"/>
    <p:sldId id="408" r:id="rId186"/>
    <p:sldId id="489" r:id="rId187"/>
    <p:sldId id="409" r:id="rId188"/>
    <p:sldId id="410" r:id="rId189"/>
    <p:sldId id="412" r:id="rId190"/>
    <p:sldId id="411" r:id="rId191"/>
    <p:sldId id="436" r:id="rId192"/>
    <p:sldId id="413" r:id="rId193"/>
    <p:sldId id="433" r:id="rId194"/>
    <p:sldId id="415" r:id="rId195"/>
    <p:sldId id="434" r:id="rId196"/>
    <p:sldId id="311" r:id="rId197"/>
    <p:sldId id="504" r:id="rId198"/>
    <p:sldId id="417" r:id="rId1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2" d="100"/>
          <a:sy n="152" d="100"/>
        </p:scale>
        <p:origin x="444" y="156"/>
      </p:cViewPr>
      <p:guideLst>
        <p:guide orient="horz" pos="1620"/>
        <p:guide pos="2880"/>
      </p:guideLst>
    </p:cSldViewPr>
  </p:slideViewPr>
  <p:notesTextViewPr>
    <p:cViewPr>
      <p:scale>
        <a:sx n="100" d="100"/>
        <a:sy n="100" d="100"/>
      </p:scale>
      <p:origin x="0" y="0"/>
    </p:cViewPr>
  </p:notesTextViewPr>
  <p:sorterViewPr>
    <p:cViewPr>
      <p:scale>
        <a:sx n="35937" d="25000"/>
        <a:sy n="35937" d="25000"/>
      </p:scale>
      <p:origin x="0" y="5096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44C2D84-FC8C-4FAF-BA3F-F57DAB0AC325}" type="datetimeFigureOut">
              <a:rPr lang="en-US" smtClean="0"/>
              <a:pPr/>
              <a:t>7/11/2016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5863FAF-059D-42A2-9081-909A9712B8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4C2D84-FC8C-4FAF-BA3F-F57DAB0AC325}" type="datetimeFigureOut">
              <a:rPr lang="en-US" smtClean="0"/>
              <a:pPr/>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63FAF-059D-42A2-9081-909A9712B8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4C2D84-FC8C-4FAF-BA3F-F57DAB0AC325}" type="datetimeFigureOut">
              <a:rPr lang="en-US" smtClean="0"/>
              <a:pPr/>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63FAF-059D-42A2-9081-909A9712B8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4C2D84-FC8C-4FAF-BA3F-F57DAB0AC325}" type="datetimeFigureOut">
              <a:rPr lang="en-US" smtClean="0"/>
              <a:pPr/>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63FAF-059D-42A2-9081-909A9712B8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44C2D84-FC8C-4FAF-BA3F-F57DAB0AC325}" type="datetimeFigureOut">
              <a:rPr lang="en-US" smtClean="0"/>
              <a:pPr/>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63FAF-059D-42A2-9081-909A9712B8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4C2D84-FC8C-4FAF-BA3F-F57DAB0AC325}" type="datetimeFigureOut">
              <a:rPr lang="en-US" smtClean="0"/>
              <a:pPr/>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63FAF-059D-42A2-9081-909A9712B8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0"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0"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44C2D84-FC8C-4FAF-BA3F-F57DAB0AC325}" type="datetimeFigureOut">
              <a:rPr lang="en-US" smtClean="0"/>
              <a:pPr/>
              <a:t>7/11/2016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863FAF-059D-42A2-9081-909A9712B8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44C2D84-FC8C-4FAF-BA3F-F57DAB0AC325}" type="datetimeFigureOut">
              <a:rPr lang="en-US" smtClean="0"/>
              <a:pPr/>
              <a:t>7/11/2016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863FAF-059D-42A2-9081-909A9712B8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C2D84-FC8C-4FAF-BA3F-F57DAB0AC325}" type="datetimeFigureOut">
              <a:rPr lang="en-US" smtClean="0"/>
              <a:pPr/>
              <a:t>7/11/2016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863FAF-059D-42A2-9081-909A9712B8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4C2D84-FC8C-4FAF-BA3F-F57DAB0AC325}" type="datetimeFigureOut">
              <a:rPr lang="en-US" smtClean="0"/>
              <a:pPr/>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63FAF-059D-42A2-9081-909A9712B8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4C2D84-FC8C-4FAF-BA3F-F57DAB0AC325}" type="datetimeFigureOut">
              <a:rPr lang="en-US" smtClean="0"/>
              <a:pPr/>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4"/>
            <a:ext cx="609600" cy="273844"/>
          </a:xfrm>
        </p:spPr>
        <p:txBody>
          <a:bodyPr/>
          <a:lstStyle/>
          <a:p>
            <a:fld id="{95863FAF-059D-42A2-9081-909A9712B835}" type="slidenum">
              <a:rPr lang="en-US" smtClean="0"/>
              <a:pPr/>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71"/>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4C2D84-FC8C-4FAF-BA3F-F57DAB0AC325}" type="datetimeFigureOut">
              <a:rPr lang="en-US" smtClean="0"/>
              <a:pPr/>
              <a:t>7/11/2016</a:t>
            </a:fld>
            <a:endParaRPr lang="en-US"/>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863FAF-059D-42A2-9081-909A9712B835}" type="slidenum">
              <a:rPr lang="en-US" smtClean="0"/>
              <a:pPr/>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hyperlink" Target="http://www.ncbi.nlm.nih.gov/pubmed/25913272"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hyperlink" Target="http://www.ncbi.nlm.nih.gov/pubmed/25913272"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hyperlink" Target="http://www.ncbi.nlm.nih.gov/pubmed/25913272" TargetMode="Externa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hyperlink" Target="http://www.ncbi.nlm.nih.gov/pubmed/25913272" TargetMode="Externa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hyperlink" Target="http://www.ncbi.nlm.nih.gov/pubmed/25913272" TargetMode="Externa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hyperlink" Target="http://www.ncbi.nlm.nih.gov/pubmed/25913272" TargetMode="Externa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hyperlink" Target="http://www.ncbi.nlm.nih.gov/pubmed/2591327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hyperlink" Target="http://www.ncbi.nlm.nih.gov/pubmed/25913272" TargetMode="Externa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hyperlink" Target="http://www.ncbi.nlm.nih.gov/pubmed/25913272" TargetMode="Externa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hyperlink" Target="http://www.ncbi.nlm.nih.gov/pubmed/25913272" TargetMode="Externa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www.ncbi.nlm.nih.gov/pubmed/25913272"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noAutofit/>
          </a:bodyPr>
          <a:lstStyle/>
          <a:p>
            <a:pPr algn="ctr"/>
            <a:r>
              <a:rPr lang="en-US" sz="6000" dirty="0" smtClean="0"/>
              <a:t>MALARIA</a:t>
            </a:r>
            <a:br>
              <a:rPr lang="en-US" sz="6000" dirty="0" smtClean="0"/>
            </a:br>
            <a:r>
              <a:rPr lang="en-US" sz="6000" dirty="0" smtClean="0"/>
              <a:t> What’s New?</a:t>
            </a:r>
          </a:p>
        </p:txBody>
      </p:sp>
      <p:sp>
        <p:nvSpPr>
          <p:cNvPr id="6" name="Content Placeholder 5"/>
          <p:cNvSpPr>
            <a:spLocks noGrp="1"/>
          </p:cNvSpPr>
          <p:nvPr>
            <p:ph type="subTitle" idx="1"/>
          </p:nvPr>
        </p:nvSpPr>
        <p:spPr/>
        <p:txBody>
          <a:bodyPr>
            <a:normAutofit fontScale="25000" lnSpcReduction="20000"/>
          </a:bodyPr>
          <a:lstStyle/>
          <a:p>
            <a:endParaRPr lang="en-US" dirty="0" smtClean="0"/>
          </a:p>
          <a:p>
            <a:endParaRPr lang="en-US"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pPr algn="ctr"/>
            <a:r>
              <a:rPr lang="en-US" sz="3000" dirty="0" smtClean="0"/>
              <a:t>Brian </a:t>
            </a:r>
            <a:r>
              <a:rPr lang="en-US" sz="3000" dirty="0" err="1" smtClean="0"/>
              <a:t>Lisse</a:t>
            </a:r>
            <a:r>
              <a:rPr lang="en-US" sz="3000" dirty="0" smtClean="0"/>
              <a:t>, MD  Associate Clinical Professor of Emergency Medicine, Tufts Univ. School of Medicine,</a:t>
            </a:r>
          </a:p>
          <a:p>
            <a:pPr algn="ctr"/>
            <a:r>
              <a:rPr lang="en-US" sz="3000" dirty="0" smtClean="0"/>
              <a:t>ED Attending, </a:t>
            </a:r>
            <a:r>
              <a:rPr lang="en-US" sz="3000" dirty="0" err="1" smtClean="0"/>
              <a:t>Nashoba</a:t>
            </a:r>
            <a:r>
              <a:rPr lang="en-US" sz="3000" dirty="0" smtClean="0"/>
              <a:t> Regional Hospital, Ayer, MA</a:t>
            </a:r>
          </a:p>
          <a:p>
            <a:pPr algn="ctr"/>
            <a:r>
              <a:rPr lang="en-US" sz="3000" dirty="0" smtClean="0"/>
              <a:t>President, Bridges to Malawi</a:t>
            </a:r>
          </a:p>
          <a:p>
            <a:pPr algn="ctr"/>
            <a:r>
              <a:rPr lang="en-US" sz="3000" dirty="0" smtClean="0"/>
              <a:t>lisse@massmed.org</a:t>
            </a:r>
            <a:endParaRPr lang="en-US" sz="3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endParaRPr lang="en-US" dirty="0" smtClean="0"/>
          </a:p>
          <a:p>
            <a:pPr algn="ctr"/>
            <a:r>
              <a:rPr lang="en-US" sz="4400" b="1" dirty="0" smtClean="0"/>
              <a:t>Now, back to Malaria 102</a:t>
            </a:r>
            <a:endParaRPr lang="en-US" sz="4400" b="1"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ITN ISSUES</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r>
              <a:rPr lang="en-US" dirty="0" smtClean="0"/>
              <a:t>Experience has shown that possession and appropriate use of ITNs do not automatically go hand-in hand due to poor education and or cultural/economic issues.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ITN ISSUES</a:t>
            </a:r>
            <a:endParaRPr lang="en-US" dirty="0"/>
          </a:p>
        </p:txBody>
      </p:sp>
      <p:sp>
        <p:nvSpPr>
          <p:cNvPr id="3" name="Content Placeholder 2"/>
          <p:cNvSpPr>
            <a:spLocks noGrp="1"/>
          </p:cNvSpPr>
          <p:nvPr>
            <p:ph idx="1"/>
          </p:nvPr>
        </p:nvSpPr>
        <p:spPr/>
        <p:txBody>
          <a:bodyPr>
            <a:normAutofit/>
          </a:bodyPr>
          <a:lstStyle/>
          <a:p>
            <a:r>
              <a:rPr lang="en-US" dirty="0" smtClean="0"/>
              <a:t>Many people who received the ITNs:</a:t>
            </a:r>
          </a:p>
          <a:p>
            <a:r>
              <a:rPr lang="en-US" dirty="0" smtClean="0"/>
              <a:t>1) </a:t>
            </a:r>
            <a:r>
              <a:rPr lang="en-US" b="1" dirty="0" smtClean="0"/>
              <a:t>Didn’t sleep under them,</a:t>
            </a:r>
          </a:p>
          <a:p>
            <a:r>
              <a:rPr lang="en-US" dirty="0" smtClean="0"/>
              <a:t>2</a:t>
            </a:r>
            <a:r>
              <a:rPr lang="en-US" b="1" dirty="0" smtClean="0"/>
              <a:t>) Re-sold them, </a:t>
            </a:r>
          </a:p>
          <a:p>
            <a:r>
              <a:rPr lang="en-US" dirty="0" smtClean="0"/>
              <a:t>3) </a:t>
            </a:r>
            <a:r>
              <a:rPr lang="en-US" b="1" dirty="0" smtClean="0"/>
              <a:t>Reduced their efficacy through inappropriate washing practices, or</a:t>
            </a:r>
          </a:p>
          <a:p>
            <a:r>
              <a:rPr lang="en-US" dirty="0" smtClean="0"/>
              <a:t>4</a:t>
            </a:r>
            <a:r>
              <a:rPr lang="en-US" b="1" dirty="0" smtClean="0"/>
              <a:t>) Failed to replace them when damaged or torn.</a:t>
            </a:r>
            <a:r>
              <a:rPr lang="en-US" dirty="0" smtClean="0"/>
              <a:t> </a:t>
            </a:r>
            <a:r>
              <a:rPr lang="en-US" sz="1200" dirty="0" smtClean="0"/>
              <a:t>(1)</a:t>
            </a:r>
          </a:p>
          <a:p>
            <a:endParaRPr lang="en-US" sz="1200" dirty="0" smtClean="0"/>
          </a:p>
          <a:p>
            <a:r>
              <a:rPr lang="en-US" sz="1200" dirty="0" smtClean="0"/>
              <a:t>                                                             </a:t>
            </a:r>
            <a:r>
              <a:rPr lang="en-US" sz="900" dirty="0" smtClean="0"/>
              <a:t>(1) “Insecticide Treated Mosquito Nets:  a [WHO]position statement October 2009</a:t>
            </a:r>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ITN ISSUES</a:t>
            </a:r>
            <a:endParaRPr lang="en-US" dirty="0"/>
          </a:p>
        </p:txBody>
      </p:sp>
      <p:sp>
        <p:nvSpPr>
          <p:cNvPr id="3" name="Content Placeholder 2"/>
          <p:cNvSpPr>
            <a:spLocks noGrp="1"/>
          </p:cNvSpPr>
          <p:nvPr>
            <p:ph idx="1"/>
          </p:nvPr>
        </p:nvSpPr>
        <p:spPr/>
        <p:txBody>
          <a:bodyPr>
            <a:normAutofit fontScale="92500"/>
          </a:bodyPr>
          <a:lstStyle/>
          <a:p>
            <a:r>
              <a:rPr lang="en-US" dirty="0" smtClean="0"/>
              <a:t>For example, in one study in Niger, West Africa, </a:t>
            </a:r>
            <a:r>
              <a:rPr lang="en-US" b="1" dirty="0" smtClean="0"/>
              <a:t>as few as 33%</a:t>
            </a:r>
            <a:r>
              <a:rPr lang="en-US" dirty="0" smtClean="0"/>
              <a:t> of available mosquito nets in mosquito net owning households were used the night prior to survey</a:t>
            </a:r>
            <a:r>
              <a:rPr lang="en-US" sz="1100" dirty="0" smtClean="0"/>
              <a:t>(1)</a:t>
            </a:r>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r>
              <a:rPr lang="en-US" sz="1100" dirty="0" smtClean="0"/>
              <a:t>(1) </a:t>
            </a:r>
            <a:r>
              <a:rPr lang="en-US" sz="1100" dirty="0" err="1" smtClean="0"/>
              <a:t>Thwing</a:t>
            </a:r>
            <a:r>
              <a:rPr lang="en-US" sz="1100" dirty="0" smtClean="0"/>
              <a:t> J, Hochberg N, </a:t>
            </a:r>
            <a:r>
              <a:rPr lang="en-US" sz="1100" dirty="0" err="1" smtClean="0"/>
              <a:t>Vanden</a:t>
            </a:r>
            <a:r>
              <a:rPr lang="en-US" sz="1100" dirty="0" smtClean="0"/>
              <a:t> Eng J, </a:t>
            </a:r>
            <a:r>
              <a:rPr lang="en-US" sz="1100" dirty="0" err="1" smtClean="0"/>
              <a:t>Issifi</a:t>
            </a:r>
            <a:r>
              <a:rPr lang="en-US" sz="1100" dirty="0" smtClean="0"/>
              <a:t> S, </a:t>
            </a:r>
            <a:r>
              <a:rPr lang="en-US" sz="1100" dirty="0" err="1" smtClean="0"/>
              <a:t>Eliades</a:t>
            </a:r>
            <a:r>
              <a:rPr lang="en-US" sz="1100" dirty="0" smtClean="0"/>
              <a:t> MJ, </a:t>
            </a:r>
            <a:r>
              <a:rPr lang="en-US" sz="1100" dirty="0" err="1" smtClean="0"/>
              <a:t>Minkoulou</a:t>
            </a:r>
            <a:r>
              <a:rPr lang="en-US" sz="1100" dirty="0" smtClean="0"/>
              <a:t> E, </a:t>
            </a:r>
            <a:r>
              <a:rPr lang="en-US" sz="1100" dirty="0" err="1" smtClean="0"/>
              <a:t>Wolkon</a:t>
            </a:r>
            <a:r>
              <a:rPr lang="en-US" sz="1100" dirty="0" smtClean="0"/>
              <a:t> A, </a:t>
            </a:r>
            <a:r>
              <a:rPr lang="en-US" sz="1100" dirty="0" err="1" smtClean="0"/>
              <a:t>Gado</a:t>
            </a:r>
            <a:r>
              <a:rPr lang="en-US" sz="1100" dirty="0" smtClean="0"/>
              <a:t> H, Ibrahim O, Newman RD, Lama M. Insecticide-treated net ownership and usage in Niger after a nationwide integrated campaign. </a:t>
            </a:r>
            <a:r>
              <a:rPr lang="en-US" sz="1100" dirty="0" err="1" smtClean="0"/>
              <a:t>Trop</a:t>
            </a:r>
            <a:r>
              <a:rPr lang="en-US" sz="1100" dirty="0" smtClean="0"/>
              <a:t> Med </a:t>
            </a:r>
            <a:r>
              <a:rPr lang="en-US" sz="1100" dirty="0" err="1" smtClean="0"/>
              <a:t>Int</a:t>
            </a:r>
            <a:r>
              <a:rPr lang="en-US" sz="1100" dirty="0" smtClean="0"/>
              <a:t> Health. 2008;13:827–834. </a:t>
            </a:r>
            <a:endParaRPr lang="en-US" sz="11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l05122008142902_245_SMA_MalariaPoster_lrg.jpg"/>
          <p:cNvPicPr>
            <a:picLocks noGrp="1" noChangeAspect="1"/>
          </p:cNvPicPr>
          <p:nvPr>
            <p:ph idx="1"/>
          </p:nvPr>
        </p:nvPicPr>
        <p:blipFill>
          <a:blip r:embed="rId2" cstate="print"/>
          <a:stretch>
            <a:fillRect/>
          </a:stretch>
        </p:blipFill>
        <p:spPr>
          <a:xfrm>
            <a:off x="3305059" y="1450977"/>
            <a:ext cx="2533889" cy="3292475"/>
          </a:xfr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et your free net english leaflet 1.jpg"/>
          <p:cNvPicPr>
            <a:picLocks noGrp="1" noChangeAspect="1"/>
          </p:cNvPicPr>
          <p:nvPr>
            <p:ph idx="1"/>
          </p:nvPr>
        </p:nvPicPr>
        <p:blipFill>
          <a:blip r:embed="rId2" cstate="print"/>
          <a:stretch>
            <a:fillRect/>
          </a:stretch>
        </p:blipFill>
        <p:spPr>
          <a:xfrm>
            <a:off x="1066800" y="590552"/>
            <a:ext cx="6477000" cy="4552951"/>
          </a:xfr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ITN ISSUES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Unfortunately, </a:t>
            </a:r>
            <a:r>
              <a:rPr lang="en-US" b="1" dirty="0" smtClean="0"/>
              <a:t>standard ITNs </a:t>
            </a:r>
            <a:r>
              <a:rPr lang="en-US" dirty="0" smtClean="0"/>
              <a:t>also must be replaced or re-treated with insecticide </a:t>
            </a:r>
            <a:r>
              <a:rPr lang="en-US" b="1" dirty="0" smtClean="0"/>
              <a:t>after 6 washes</a:t>
            </a:r>
          </a:p>
          <a:p>
            <a:endParaRPr lang="en-US" dirty="0" smtClean="0"/>
          </a:p>
          <a:p>
            <a:endParaRPr lang="en-US" dirty="0" smtClean="0"/>
          </a:p>
          <a:p>
            <a:pPr>
              <a:buNone/>
            </a:pPr>
            <a:r>
              <a:rPr lang="en-US" dirty="0" smtClean="0"/>
              <a:t> Therefore, ITN’s are </a:t>
            </a:r>
            <a:r>
              <a:rPr lang="en-US" b="1" dirty="0" smtClean="0"/>
              <a:t>not seen as a convenient, effective long-term</a:t>
            </a:r>
            <a:r>
              <a:rPr lang="en-US" dirty="0" smtClean="0"/>
              <a:t> solution to the malaria problem.</a:t>
            </a:r>
            <a:r>
              <a:rPr lang="en-US" sz="1100" dirty="0" smtClean="0"/>
              <a:t>(1)</a:t>
            </a:r>
            <a:endParaRPr lang="en-US" sz="1100" baseline="30000" dirty="0" smtClean="0"/>
          </a:p>
          <a:p>
            <a:r>
              <a:rPr lang="en-US" dirty="0" smtClean="0"/>
              <a:t> </a:t>
            </a:r>
            <a:endParaRPr lang="en-US" baseline="30000" dirty="0" smtClean="0"/>
          </a:p>
          <a:p>
            <a:endParaRPr lang="en-US" sz="900" dirty="0" smtClean="0"/>
          </a:p>
          <a:p>
            <a:endParaRPr lang="en-US" sz="900" dirty="0" smtClean="0"/>
          </a:p>
          <a:p>
            <a:endParaRPr lang="en-US" sz="900" dirty="0" smtClean="0"/>
          </a:p>
          <a:p>
            <a:endParaRPr lang="en-US" sz="900" dirty="0" smtClean="0"/>
          </a:p>
          <a:p>
            <a:endParaRPr lang="en-US" sz="900" dirty="0" smtClean="0"/>
          </a:p>
          <a:p>
            <a:r>
              <a:rPr lang="en-US" sz="900" dirty="0" smtClean="0"/>
              <a:t>                                                                                                                    (1) “Insecticide Treated Mosquito Nets:  a [WHO]position statement October 2009</a:t>
            </a:r>
            <a:endParaRPr lang="en-US" sz="9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Long-Lasting Insecticidal Mosquito Nets (LLIN’s)</a:t>
            </a:r>
            <a:endParaRPr lang="en-US" sz="3200" dirty="0"/>
          </a:p>
        </p:txBody>
      </p:sp>
      <p:sp>
        <p:nvSpPr>
          <p:cNvPr id="3" name="Content Placeholder 2"/>
          <p:cNvSpPr>
            <a:spLocks noGrp="1"/>
          </p:cNvSpPr>
          <p:nvPr>
            <p:ph idx="1"/>
          </p:nvPr>
        </p:nvSpPr>
        <p:spPr/>
        <p:txBody>
          <a:bodyPr>
            <a:normAutofit/>
          </a:bodyPr>
          <a:lstStyle/>
          <a:p>
            <a:r>
              <a:rPr lang="en-US" dirty="0" smtClean="0"/>
              <a:t>As a result, the mosquito netting and pesticide industries developed so-called long-lasting insecticidal mosquito nets, which also use </a:t>
            </a:r>
            <a:r>
              <a:rPr lang="en-US" dirty="0" err="1" smtClean="0"/>
              <a:t>pyrethroid</a:t>
            </a:r>
            <a:r>
              <a:rPr lang="en-US" dirty="0" smtClean="0"/>
              <a:t> insecticides. </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3 types of LLINs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a:t>
            </a:r>
          </a:p>
          <a:p>
            <a:r>
              <a:rPr lang="en-US" dirty="0" smtClean="0"/>
              <a:t>1) polyester netting--has insecticide bound to  external surface of the netting fiber using a resin; </a:t>
            </a:r>
          </a:p>
          <a:p>
            <a:endParaRPr lang="en-US" dirty="0" smtClean="0"/>
          </a:p>
          <a:p>
            <a:r>
              <a:rPr lang="en-US" dirty="0" smtClean="0"/>
              <a:t>2) polyethylene -- has insecticide incorporated into the fiber and </a:t>
            </a:r>
          </a:p>
          <a:p>
            <a:endParaRPr lang="en-US" dirty="0" smtClean="0"/>
          </a:p>
          <a:p>
            <a:r>
              <a:rPr lang="en-US" dirty="0" smtClean="0"/>
              <a:t>3) polypropylene --has insecticide incorporated into the fiber. </a:t>
            </a:r>
          </a:p>
          <a:p>
            <a:endParaRPr lang="en-US" dirty="0" smtClean="0"/>
          </a:p>
          <a:p>
            <a:r>
              <a:rPr lang="en-US" dirty="0" smtClean="0"/>
              <a:t>All types can be washed at least 20 times, but physical durability will vary. </a:t>
            </a:r>
          </a:p>
          <a:p>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ITN PROGRESS</a:t>
            </a:r>
            <a:endParaRPr lang="en-US" dirty="0"/>
          </a:p>
        </p:txBody>
      </p:sp>
      <p:sp>
        <p:nvSpPr>
          <p:cNvPr id="3" name="Content Placeholder 2"/>
          <p:cNvSpPr>
            <a:spLocks noGrp="1"/>
          </p:cNvSpPr>
          <p:nvPr>
            <p:ph idx="1"/>
          </p:nvPr>
        </p:nvSpPr>
        <p:spPr/>
        <p:txBody>
          <a:bodyPr>
            <a:normAutofit fontScale="92500"/>
          </a:bodyPr>
          <a:lstStyle/>
          <a:p>
            <a:endParaRPr lang="en-US" dirty="0" smtClean="0"/>
          </a:p>
          <a:p>
            <a:pPr>
              <a:buNone/>
            </a:pPr>
            <a:r>
              <a:rPr lang="en-US" dirty="0" smtClean="0"/>
              <a:t>Despite the issues, the proportion of the population sleeping under an ITN has increased markedly in sub-Saharan Africa, from </a:t>
            </a:r>
            <a:r>
              <a:rPr lang="en-US" b="1" dirty="0" smtClean="0"/>
              <a:t>&lt; 2% in 2000 </a:t>
            </a:r>
            <a:r>
              <a:rPr lang="en-US" dirty="0" smtClean="0"/>
              <a:t>to an estimated </a:t>
            </a:r>
            <a:r>
              <a:rPr lang="en-US" b="1" dirty="0" smtClean="0"/>
              <a:t>46% in 2014 </a:t>
            </a:r>
            <a:r>
              <a:rPr lang="en-US" sz="1100" dirty="0" smtClean="0"/>
              <a:t>(1)</a:t>
            </a:r>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r>
              <a:rPr lang="en-US" sz="1100" dirty="0" smtClean="0"/>
              <a:t>                                                                                                                                                       (1) WHO World Malaria Report 2015</a:t>
            </a:r>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t/>
            </a:r>
            <a:br>
              <a:rPr lang="en-US" sz="4000" b="1" dirty="0" smtClean="0"/>
            </a:br>
            <a:r>
              <a:rPr lang="en-US" sz="4000" b="1" dirty="0" smtClean="0"/>
              <a:t/>
            </a:r>
            <a:br>
              <a:rPr lang="en-US" sz="4000" b="1" dirty="0" smtClean="0"/>
            </a:br>
            <a:r>
              <a:rPr lang="en-US" sz="4000" b="1" dirty="0" smtClean="0"/>
              <a:t>Insecticide Resistance</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a:bodyPr>
          <a:lstStyle/>
          <a:p>
            <a:r>
              <a:rPr lang="en-US" dirty="0" err="1" smtClean="0"/>
              <a:t>Pyrethroids</a:t>
            </a:r>
            <a:r>
              <a:rPr lang="en-US" dirty="0" smtClean="0"/>
              <a:t> are the only class of insecticides currently recommended for ITNs or LLINs. </a:t>
            </a:r>
            <a:r>
              <a:rPr lang="en-US" sz="1100" dirty="0" smtClean="0"/>
              <a:t>(1)</a:t>
            </a:r>
          </a:p>
          <a:p>
            <a:endParaRPr lang="en-US" dirty="0" smtClean="0"/>
          </a:p>
          <a:p>
            <a:endParaRPr lang="en-US" dirty="0" smtClean="0"/>
          </a:p>
          <a:p>
            <a:endParaRPr lang="en-US" dirty="0" smtClean="0"/>
          </a:p>
          <a:p>
            <a:r>
              <a:rPr lang="en-US" sz="1000" b="1" dirty="0" smtClean="0"/>
              <a:t>(1)WHO Malaria </a:t>
            </a:r>
            <a:r>
              <a:rPr lang="en-US" sz="1000" dirty="0" smtClean="0"/>
              <a:t>Fact sheet Updated January 2016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smtClean="0"/>
              <a:t>MALARIA:PERHAPS THE MOST COMMON INFECTION WORLDWIDE</a:t>
            </a:r>
            <a:endParaRPr lang="en-US" sz="2800" dirty="0"/>
          </a:p>
        </p:txBody>
      </p:sp>
      <p:sp>
        <p:nvSpPr>
          <p:cNvPr id="3" name="Content Placeholder 2"/>
          <p:cNvSpPr>
            <a:spLocks noGrp="1"/>
          </p:cNvSpPr>
          <p:nvPr>
            <p:ph idx="1"/>
          </p:nvPr>
        </p:nvSpPr>
        <p:spPr/>
        <p:txBody>
          <a:bodyPr/>
          <a:lstStyle/>
          <a:p>
            <a:pPr algn="ctr"/>
            <a:endParaRPr lang="en-US" b="1" dirty="0" smtClean="0"/>
          </a:p>
          <a:p>
            <a:pPr algn="ctr">
              <a:buNone/>
            </a:pPr>
            <a:endParaRPr lang="en-US" b="1" dirty="0" smtClean="0"/>
          </a:p>
          <a:p>
            <a:pPr algn="ctr"/>
            <a:r>
              <a:rPr lang="en-US" sz="4000" b="1" dirty="0" smtClean="0"/>
              <a:t>3.2 Billion people are at risk of acquiring malaria worldwide </a:t>
            </a:r>
            <a:r>
              <a:rPr lang="en-US" sz="1100" b="1" dirty="0" smtClean="0"/>
              <a:t>(1)</a:t>
            </a:r>
          </a:p>
          <a:p>
            <a:pPr algn="ctr"/>
            <a:endParaRPr lang="en-US" sz="1100" b="1" dirty="0" smtClean="0"/>
          </a:p>
          <a:p>
            <a:pPr algn="ctr"/>
            <a:endParaRPr lang="en-US" sz="1100" b="1" dirty="0" smtClean="0"/>
          </a:p>
          <a:p>
            <a:pPr algn="ctr"/>
            <a:endParaRPr lang="en-US" sz="1100" b="1" dirty="0" smtClean="0"/>
          </a:p>
          <a:p>
            <a:pPr algn="ctr"/>
            <a:r>
              <a:rPr lang="en-US" sz="1100" dirty="0" smtClean="0"/>
              <a:t> </a:t>
            </a:r>
            <a:r>
              <a:rPr lang="en-US" sz="900" dirty="0" smtClean="0"/>
              <a:t>(1)WHO fact sheet updated Jan 2016</a:t>
            </a:r>
            <a:endParaRPr lang="en-US" sz="900" b="1" dirty="0" smtClean="0"/>
          </a:p>
          <a:p>
            <a:pPr algn="ctr"/>
            <a:endParaRPr lang="en-US" sz="1100" b="1" dirty="0" smtClean="0"/>
          </a:p>
          <a:p>
            <a:pPr algn="ctr"/>
            <a:endParaRPr lang="en-US" sz="1100" b="1" dirty="0" smtClean="0"/>
          </a:p>
          <a:p>
            <a:pPr algn="ctr"/>
            <a:endParaRPr lang="en-US" sz="1100" b="1" dirty="0" smtClean="0"/>
          </a:p>
          <a:p>
            <a:pPr algn="ctr"/>
            <a:endParaRPr lang="en-US" sz="11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smtClean="0"/>
              <a:t>Insecticide Resistance</a:t>
            </a:r>
            <a:endParaRPr lang="en-US" dirty="0"/>
          </a:p>
        </p:txBody>
      </p:sp>
      <p:sp>
        <p:nvSpPr>
          <p:cNvPr id="3" name="Content Placeholder 2"/>
          <p:cNvSpPr>
            <a:spLocks noGrp="1"/>
          </p:cNvSpPr>
          <p:nvPr>
            <p:ph idx="1"/>
          </p:nvPr>
        </p:nvSpPr>
        <p:spPr/>
        <p:txBody>
          <a:bodyPr>
            <a:normAutofit/>
          </a:bodyPr>
          <a:lstStyle/>
          <a:p>
            <a:r>
              <a:rPr lang="en-US" dirty="0" smtClean="0"/>
              <a:t>1) In recent years, mosquito resistance to </a:t>
            </a:r>
            <a:r>
              <a:rPr lang="en-US" dirty="0" err="1" smtClean="0"/>
              <a:t>pyrethroids</a:t>
            </a:r>
            <a:r>
              <a:rPr lang="en-US" dirty="0" smtClean="0"/>
              <a:t> has emerged in many countries. </a:t>
            </a:r>
          </a:p>
          <a:p>
            <a:r>
              <a:rPr lang="en-US" dirty="0" smtClean="0"/>
              <a:t> </a:t>
            </a:r>
          </a:p>
          <a:p>
            <a:r>
              <a:rPr lang="en-US" dirty="0" smtClean="0"/>
              <a:t>2) Fortunately, resistance is only rarely associated with decreased LLIN efficacy, which continue to provide a substantial level of protection in most settings. </a:t>
            </a:r>
            <a:r>
              <a:rPr lang="en-US" sz="1100" dirty="0" smtClean="0"/>
              <a:t>(1)</a:t>
            </a:r>
          </a:p>
          <a:p>
            <a:endParaRPr lang="en-US" sz="1100" b="1" dirty="0" smtClean="0"/>
          </a:p>
          <a:p>
            <a:r>
              <a:rPr lang="en-US" sz="1100" b="1" dirty="0" smtClean="0"/>
              <a:t>                                                                                                                                         </a:t>
            </a:r>
            <a:r>
              <a:rPr lang="en-US" sz="900" b="1" dirty="0" smtClean="0"/>
              <a:t>(1)WHO Malaria </a:t>
            </a:r>
            <a:r>
              <a:rPr lang="en-US" sz="900" dirty="0" smtClean="0"/>
              <a:t>Fact sheet Updated January 2016 </a:t>
            </a:r>
          </a:p>
          <a:p>
            <a:endParaRPr lang="en-US" dirty="0" smtClean="0"/>
          </a:p>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t>Insecticide Resistance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However, malaria-endemic areas of sub-Saharan Africa and India with high levels of malaria transmission have had widespread reports of insecticide resistance. </a:t>
            </a:r>
          </a:p>
          <a:p>
            <a:endParaRPr lang="en-US" dirty="0" smtClean="0"/>
          </a:p>
          <a:p>
            <a:r>
              <a:rPr lang="en-US" dirty="0" smtClean="0"/>
              <a:t>2) The use of 2 different insecticides in a mosquito net offers an opportunity to mitigate the risk of the development and spread of insecticide resistance; developing these new nets is a priority. </a:t>
            </a:r>
          </a:p>
          <a:p>
            <a:endParaRPr lang="en-US" dirty="0" smtClean="0"/>
          </a:p>
          <a:p>
            <a:r>
              <a:rPr lang="en-US" dirty="0" smtClean="0"/>
              <a:t>3) Several promising insecticides are in the pipeline. </a:t>
            </a:r>
            <a:r>
              <a:rPr lang="en-US" sz="1300" dirty="0" smtClean="0"/>
              <a:t>(1)</a:t>
            </a:r>
          </a:p>
          <a:p>
            <a:endParaRPr lang="en-US" sz="1100" b="1" dirty="0" smtClean="0"/>
          </a:p>
          <a:p>
            <a:endParaRPr lang="en-US" sz="1100" b="1" dirty="0" smtClean="0"/>
          </a:p>
          <a:p>
            <a:r>
              <a:rPr lang="en-US" sz="1100" b="1" dirty="0" smtClean="0"/>
              <a:t>                                                                                                                                                                                        (1)WHO Malaria </a:t>
            </a:r>
            <a:r>
              <a:rPr lang="en-US" sz="1100" dirty="0" smtClean="0"/>
              <a:t>Fact sheet Updated January 2016 </a:t>
            </a:r>
          </a:p>
          <a:p>
            <a:endParaRPr lang="en-US" dirty="0" smtClean="0"/>
          </a:p>
          <a:p>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pic>
        <p:nvPicPr>
          <p:cNvPr id="4" name="Content Placeholder 3" descr="malaria poster 5.jpg"/>
          <p:cNvPicPr>
            <a:picLocks noGrp="1" noChangeAspect="1"/>
          </p:cNvPicPr>
          <p:nvPr>
            <p:ph idx="1"/>
          </p:nvPr>
        </p:nvPicPr>
        <p:blipFill>
          <a:blip r:embed="rId2" cstate="print"/>
          <a:stretch>
            <a:fillRect/>
          </a:stretch>
        </p:blipFill>
        <p:spPr>
          <a:xfrm>
            <a:off x="3365757" y="1450977"/>
            <a:ext cx="2412486" cy="3292475"/>
          </a:xfr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Indoor Residual Spraying  (IRS)</a:t>
            </a:r>
            <a:endParaRPr lang="en-US" dirty="0"/>
          </a:p>
        </p:txBody>
      </p:sp>
      <p:sp>
        <p:nvSpPr>
          <p:cNvPr id="3" name="Content Placeholder 2"/>
          <p:cNvSpPr>
            <a:spLocks noGrp="1"/>
          </p:cNvSpPr>
          <p:nvPr>
            <p:ph type="subTitle" idx="1"/>
          </p:nvPr>
        </p:nvSpPr>
        <p:spPr/>
        <p:txBody>
          <a:bodyPr>
            <a:normAutofit/>
          </a:bodyPr>
          <a:lstStyle/>
          <a:p>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IRS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IRS involves coating  walls/other surfaces of houses with a residual insecticide. </a:t>
            </a:r>
            <a:r>
              <a:rPr lang="en-US" sz="1100" dirty="0" smtClean="0"/>
              <a:t>(1)</a:t>
            </a:r>
          </a:p>
          <a:p>
            <a:endParaRPr lang="en-US" sz="13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r>
              <a:rPr lang="en-US" sz="900" dirty="0" smtClean="0"/>
              <a:t>                                                                                                                                                                                                                 (1) CDC Malaria Fact Sheet</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IRS</a:t>
            </a:r>
            <a:endParaRPr lang="en-US" dirty="0"/>
          </a:p>
        </p:txBody>
      </p:sp>
      <p:sp>
        <p:nvSpPr>
          <p:cNvPr id="3" name="Content Placeholder 2"/>
          <p:cNvSpPr>
            <a:spLocks noGrp="1"/>
          </p:cNvSpPr>
          <p:nvPr>
            <p:ph idx="1"/>
          </p:nvPr>
        </p:nvSpPr>
        <p:spPr/>
        <p:txBody>
          <a:bodyPr>
            <a:normAutofit lnSpcReduction="10000"/>
          </a:bodyPr>
          <a:lstStyle/>
          <a:p>
            <a:r>
              <a:rPr lang="en-US" dirty="0" smtClean="0"/>
              <a:t>Effective for 3–6 months, depending on the insecticide formulation used and the type of surface on which it is sprayed. </a:t>
            </a:r>
          </a:p>
          <a:p>
            <a:endParaRPr lang="en-US" dirty="0" smtClean="0"/>
          </a:p>
          <a:p>
            <a:endParaRPr lang="en-US" dirty="0" smtClean="0"/>
          </a:p>
          <a:p>
            <a:r>
              <a:rPr lang="en-US" dirty="0" smtClean="0"/>
              <a:t>In some settings, multiple spray rounds are needed to protect the population for the entire malaria season. </a:t>
            </a:r>
            <a:r>
              <a:rPr lang="en-US" sz="1100" dirty="0" smtClean="0"/>
              <a:t>(1)</a:t>
            </a:r>
          </a:p>
          <a:p>
            <a:endParaRPr lang="en-US" sz="1100" b="1" dirty="0" smtClean="0"/>
          </a:p>
          <a:p>
            <a:r>
              <a:rPr lang="en-US" sz="900" b="1" dirty="0" smtClean="0"/>
              <a:t>                                                                                                                                                                                          (1)WHO Malaria </a:t>
            </a:r>
            <a:r>
              <a:rPr lang="en-US" sz="900" dirty="0" smtClean="0"/>
              <a:t>Fact sheet Updated January 2016 </a:t>
            </a:r>
          </a:p>
          <a:p>
            <a:endParaRPr lang="en-US" sz="11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Doesn’t directly prevent people from being bitten by mosquitoes. </a:t>
            </a:r>
          </a:p>
          <a:p>
            <a:endParaRPr lang="en-US" dirty="0" smtClean="0"/>
          </a:p>
          <a:p>
            <a:r>
              <a:rPr lang="en-US" dirty="0" smtClean="0"/>
              <a:t>Usually kills mosquitoes after they have fed if they come to rest on the sprayed surface. </a:t>
            </a:r>
          </a:p>
          <a:p>
            <a:endParaRPr lang="en-US" dirty="0" smtClean="0"/>
          </a:p>
          <a:p>
            <a:r>
              <a:rPr lang="en-US" dirty="0" smtClean="0"/>
              <a:t>Prevents transmission of infection to other persons. </a:t>
            </a:r>
            <a:r>
              <a:rPr lang="en-US" sz="1200" dirty="0" smtClean="0"/>
              <a:t>(1)</a:t>
            </a:r>
          </a:p>
          <a:p>
            <a:endParaRPr lang="en-US" sz="4800" dirty="0" smtClean="0"/>
          </a:p>
          <a:p>
            <a:r>
              <a:rPr lang="en-US" sz="1000" dirty="0" smtClean="0"/>
              <a:t>                                                                                                                                                                                                                             (1) CDC Malaria Fact Sheet</a:t>
            </a:r>
            <a:endParaRPr lang="en-US" sz="10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IRS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To be effective, IRS must be applied to a very high proportion of households in an area (usually &gt;80%) </a:t>
            </a:r>
            <a:r>
              <a:rPr lang="en-US" sz="1200" dirty="0" smtClean="0"/>
              <a:t>(1)</a:t>
            </a:r>
          </a:p>
          <a:p>
            <a:endParaRPr lang="en-US" sz="9600" dirty="0" smtClean="0"/>
          </a:p>
          <a:p>
            <a:r>
              <a:rPr lang="en-US" sz="2800" dirty="0" smtClean="0"/>
              <a:t>                                                                                                                                                                                                                                                     </a:t>
            </a:r>
            <a:r>
              <a:rPr lang="en-US" sz="1000" dirty="0" smtClean="0"/>
              <a:t>(1) CDC Malaria Fact Sheet</a:t>
            </a:r>
          </a:p>
          <a:p>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IRS</a:t>
            </a:r>
            <a:endParaRPr lang="en-US" dirty="0"/>
          </a:p>
        </p:txBody>
      </p:sp>
      <p:sp>
        <p:nvSpPr>
          <p:cNvPr id="3" name="Content Placeholder 2"/>
          <p:cNvSpPr>
            <a:spLocks noGrp="1"/>
          </p:cNvSpPr>
          <p:nvPr>
            <p:ph idx="1"/>
          </p:nvPr>
        </p:nvSpPr>
        <p:spPr/>
        <p:txBody>
          <a:bodyPr/>
          <a:lstStyle/>
          <a:p>
            <a:r>
              <a:rPr lang="en-US" dirty="0" smtClean="0"/>
              <a:t>In 2014, 116 million people globally were protected by indoor residual spraying (IRS), including 55 million people in Africa. </a:t>
            </a:r>
            <a:r>
              <a:rPr lang="en-US" sz="1100" dirty="0" smtClean="0"/>
              <a:t>(1)</a:t>
            </a:r>
          </a:p>
          <a:p>
            <a:endParaRPr lang="en-US" dirty="0" smtClean="0"/>
          </a:p>
          <a:p>
            <a:endParaRPr lang="en-US" dirty="0" smtClean="0"/>
          </a:p>
          <a:p>
            <a:endParaRPr lang="en-US" dirty="0" smtClean="0"/>
          </a:p>
          <a:p>
            <a:r>
              <a:rPr lang="en-US" sz="900" dirty="0" smtClean="0"/>
              <a:t>                                                                                                                                                                                  (1) </a:t>
            </a:r>
            <a:r>
              <a:rPr lang="en-US" sz="900" b="1" dirty="0" smtClean="0"/>
              <a:t>Fact Sheet: World Malaria Report 2015</a:t>
            </a:r>
            <a:endParaRPr lang="en-US" sz="900" dirty="0" smtClean="0"/>
          </a:p>
          <a:p>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IRS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buNone/>
            </a:pPr>
            <a:r>
              <a:rPr lang="en-US" dirty="0" smtClean="0"/>
              <a:t>About 6% of the population at risk of malaria in Africa live in households that are protected by IRS. </a:t>
            </a:r>
            <a:r>
              <a:rPr lang="en-US" sz="1100" dirty="0" smtClean="0"/>
              <a:t>(1)</a:t>
            </a:r>
          </a:p>
          <a:p>
            <a:pPr>
              <a:buNone/>
            </a:pPr>
            <a:endParaRPr lang="en-US" sz="1100" dirty="0" smtClean="0"/>
          </a:p>
          <a:p>
            <a:pPr>
              <a:buNone/>
            </a:pPr>
            <a:endParaRPr lang="en-US" sz="1100" dirty="0" smtClean="0"/>
          </a:p>
          <a:p>
            <a:pPr>
              <a:buNone/>
            </a:pPr>
            <a:endParaRPr lang="en-US" sz="1100" dirty="0" smtClean="0"/>
          </a:p>
          <a:p>
            <a:pPr>
              <a:buNone/>
            </a:pPr>
            <a:endParaRPr lang="en-US" sz="1100" dirty="0" smtClean="0"/>
          </a:p>
          <a:p>
            <a:pPr>
              <a:buNone/>
            </a:pPr>
            <a:endParaRPr lang="en-US" sz="1100" dirty="0" smtClean="0"/>
          </a:p>
          <a:p>
            <a:pPr>
              <a:buNone/>
            </a:pPr>
            <a:r>
              <a:rPr lang="en-US" sz="900" dirty="0" smtClean="0"/>
              <a:t>                                                                                                                                                                                                    (1) </a:t>
            </a:r>
            <a:r>
              <a:rPr lang="en-US" sz="900" b="1" dirty="0" smtClean="0"/>
              <a:t>Fact Sheet: World Malaria Report 2015</a:t>
            </a:r>
            <a:endParaRPr lang="en-US" sz="9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ctr"/>
            <a:r>
              <a:rPr lang="en-US" sz="2800" dirty="0" smtClean="0"/>
              <a:t>PERHAPS THE MOST COMMON INFECTION WORLDWIDE</a:t>
            </a:r>
          </a:p>
        </p:txBody>
      </p:sp>
      <p:sp>
        <p:nvSpPr>
          <p:cNvPr id="10243" name="Rectangle 3"/>
          <p:cNvSpPr>
            <a:spLocks noGrp="1" noChangeArrowheads="1"/>
          </p:cNvSpPr>
          <p:nvPr>
            <p:ph idx="1"/>
          </p:nvPr>
        </p:nvSpPr>
        <p:spPr/>
        <p:txBody>
          <a:bodyPr>
            <a:normAutofit fontScale="70000" lnSpcReduction="20000"/>
          </a:bodyPr>
          <a:lstStyle/>
          <a:p>
            <a:endParaRPr lang="en-US" dirty="0" smtClean="0"/>
          </a:p>
          <a:p>
            <a:endParaRPr lang="en-US" dirty="0" smtClean="0"/>
          </a:p>
          <a:p>
            <a:pPr algn="ctr"/>
            <a:r>
              <a:rPr lang="en-US" sz="4600" b="1" dirty="0" smtClean="0"/>
              <a:t>350-500 million new malaria infections per year  (2004) </a:t>
            </a:r>
            <a:r>
              <a:rPr lang="en-US" sz="1700" b="1" dirty="0" smtClean="0"/>
              <a:t>(1)</a:t>
            </a:r>
          </a:p>
          <a:p>
            <a:endParaRPr lang="en-US" dirty="0" smtClean="0"/>
          </a:p>
          <a:p>
            <a:endParaRPr lang="en-US" b="1" dirty="0" smtClean="0"/>
          </a:p>
          <a:p>
            <a:endParaRPr lang="en-US" sz="1700" b="1" dirty="0" smtClean="0"/>
          </a:p>
          <a:p>
            <a:endParaRPr lang="en-US" sz="1700" b="1" dirty="0" smtClean="0"/>
          </a:p>
          <a:p>
            <a:endParaRPr lang="en-US" sz="1700" b="1" dirty="0" smtClean="0"/>
          </a:p>
          <a:p>
            <a:endParaRPr lang="en-US" sz="1700" b="1" dirty="0" smtClean="0"/>
          </a:p>
          <a:p>
            <a:r>
              <a:rPr lang="en-US" sz="1700" b="1" dirty="0" smtClean="0"/>
              <a:t>                                                                                                 </a:t>
            </a:r>
          </a:p>
          <a:p>
            <a:r>
              <a:rPr lang="en-US" dirty="0" smtClean="0"/>
              <a:t>                                                                  </a:t>
            </a:r>
            <a:r>
              <a:rPr lang="en-US" sz="1200" dirty="0" smtClean="0"/>
              <a:t>(1) World Malaria Report 2005 (WHO/UNICEF/</a:t>
            </a:r>
            <a:r>
              <a:rPr lang="en-US" sz="1200" dirty="0" err="1" smtClean="0"/>
              <a:t>RollBack</a:t>
            </a:r>
            <a:r>
              <a:rPr lang="en-US" sz="1200" dirty="0" smtClean="0"/>
              <a:t> Malaria)</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Does IRS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Scientific evidence of IRS efficacy in reducing or interrupting malaria transmission in different epidemiological settings has been available since the 1940s and 1950s.</a:t>
            </a:r>
          </a:p>
          <a:p>
            <a:r>
              <a:rPr lang="en-US" dirty="0" smtClean="0"/>
              <a:t>Numerous studies have shown that IRS has substantially reduced infant and child mortality. </a:t>
            </a:r>
          </a:p>
          <a:p>
            <a:r>
              <a:rPr lang="en-US" dirty="0" smtClean="0"/>
              <a:t>This evidence formed the rationale for introduction of IRS as a primary intervention for malaria control and eradication. </a:t>
            </a:r>
            <a:r>
              <a:rPr lang="en-US" sz="1100" dirty="0" smtClean="0"/>
              <a:t>(1)</a:t>
            </a:r>
          </a:p>
          <a:p>
            <a:endParaRPr lang="en-US" sz="900" dirty="0" smtClean="0"/>
          </a:p>
          <a:p>
            <a:r>
              <a:rPr lang="en-US" sz="900" dirty="0" smtClean="0"/>
              <a:t>(1) WHO: Global Malaria </a:t>
            </a:r>
            <a:r>
              <a:rPr lang="en-US" sz="900" dirty="0" err="1" smtClean="0"/>
              <a:t>Programme</a:t>
            </a:r>
            <a:r>
              <a:rPr lang="en-US" sz="900" dirty="0" smtClean="0"/>
              <a:t>, Indoor Residual Spraying 2006</a:t>
            </a:r>
          </a:p>
          <a:p>
            <a:endParaRPr lang="en-US" sz="11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Does IRS Work?</a:t>
            </a:r>
            <a:endParaRPr lang="en-US" dirty="0"/>
          </a:p>
        </p:txBody>
      </p:sp>
      <p:sp>
        <p:nvSpPr>
          <p:cNvPr id="3" name="Content Placeholder 2"/>
          <p:cNvSpPr>
            <a:spLocks noGrp="1"/>
          </p:cNvSpPr>
          <p:nvPr>
            <p:ph idx="1"/>
          </p:nvPr>
        </p:nvSpPr>
        <p:spPr/>
        <p:txBody>
          <a:bodyPr/>
          <a:lstStyle/>
          <a:p>
            <a:r>
              <a:rPr lang="en-US" dirty="0" smtClean="0"/>
              <a:t>Evidence over several decades has confirmed the effectiveness of IRS in reducing levels of infection and incidence of malaria. </a:t>
            </a:r>
          </a:p>
          <a:p>
            <a:r>
              <a:rPr lang="en-US" dirty="0" smtClean="0"/>
              <a:t>For example, malaria incidence was reduced by 90% or more in major areas of tropical Asia during an eradication program via a combination of IRS and other measures. </a:t>
            </a:r>
            <a:r>
              <a:rPr lang="en-US" sz="1100" dirty="0" smtClean="0"/>
              <a:t>(1)</a:t>
            </a:r>
          </a:p>
          <a:p>
            <a:r>
              <a:rPr lang="en-US" sz="900" dirty="0" smtClean="0"/>
              <a:t>(1) WHO: Global Malaria </a:t>
            </a:r>
            <a:r>
              <a:rPr lang="en-US" sz="900" dirty="0" err="1" smtClean="0"/>
              <a:t>Programme</a:t>
            </a:r>
            <a:r>
              <a:rPr lang="en-US" sz="900" dirty="0" smtClean="0"/>
              <a:t>, Indoor Residual Spraying 2006</a:t>
            </a:r>
          </a:p>
          <a:p>
            <a:endParaRPr lang="en-US" sz="900"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Bridges to Malawi</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WHAT WE DO</a:t>
            </a:r>
          </a:p>
          <a:p>
            <a:endParaRPr lang="en-US" dirty="0"/>
          </a:p>
          <a:p>
            <a:r>
              <a:rPr lang="en-US" dirty="0" smtClean="0"/>
              <a:t>1) </a:t>
            </a:r>
            <a:r>
              <a:rPr lang="en-US" b="1" dirty="0" smtClean="0"/>
              <a:t>IRS</a:t>
            </a:r>
            <a:r>
              <a:rPr lang="en-US" dirty="0" smtClean="0"/>
              <a:t>  (indoor residual spraying)</a:t>
            </a:r>
          </a:p>
          <a:p>
            <a:r>
              <a:rPr lang="en-US" dirty="0" smtClean="0"/>
              <a:t>2) </a:t>
            </a:r>
            <a:r>
              <a:rPr lang="en-US" b="1" dirty="0" smtClean="0"/>
              <a:t>Annual Medical Mission Trip</a:t>
            </a:r>
          </a:p>
          <a:p>
            <a:r>
              <a:rPr lang="en-US" dirty="0" smtClean="0"/>
              <a:t>3) </a:t>
            </a:r>
            <a:r>
              <a:rPr lang="en-US" b="1" dirty="0" smtClean="0"/>
              <a:t>Acquisition/Provision </a:t>
            </a:r>
            <a:r>
              <a:rPr lang="en-US" dirty="0" smtClean="0"/>
              <a:t>of  desperately needed </a:t>
            </a:r>
            <a:r>
              <a:rPr lang="en-US" b="1" dirty="0" smtClean="0"/>
              <a:t>medical supplies/equipment/medication </a:t>
            </a:r>
            <a:r>
              <a:rPr lang="en-US" dirty="0" smtClean="0"/>
              <a:t>in support of 2 hospitals and a community outreach organization</a:t>
            </a:r>
          </a:p>
          <a:p>
            <a:r>
              <a:rPr lang="en-US" dirty="0" smtClean="0"/>
              <a:t>4) </a:t>
            </a:r>
            <a:r>
              <a:rPr lang="en-US" b="1" dirty="0" smtClean="0"/>
              <a:t>4</a:t>
            </a:r>
            <a:r>
              <a:rPr lang="en-US" b="1" baseline="30000" dirty="0" smtClean="0"/>
              <a:t>TH</a:t>
            </a:r>
            <a:r>
              <a:rPr lang="en-US" b="1" dirty="0" smtClean="0"/>
              <a:t> year medical school elective</a:t>
            </a:r>
          </a:p>
          <a:p>
            <a:r>
              <a:rPr lang="en-US" dirty="0" smtClean="0"/>
              <a:t>5) </a:t>
            </a:r>
            <a:r>
              <a:rPr lang="en-US" b="1" dirty="0" smtClean="0"/>
              <a:t>Annual Local High School Contes</a:t>
            </a:r>
            <a:r>
              <a:rPr lang="en-US" dirty="0" smtClean="0"/>
              <a:t>t; winner travels to Malawi with medical team</a:t>
            </a:r>
          </a:p>
          <a:p>
            <a:r>
              <a:rPr lang="en-US" dirty="0" smtClean="0"/>
              <a:t>6) </a:t>
            </a:r>
            <a:r>
              <a:rPr lang="en-US" b="1" dirty="0" smtClean="0"/>
              <a:t>Microcredit Bank</a:t>
            </a:r>
          </a:p>
          <a:p>
            <a:r>
              <a:rPr lang="en-US" b="1" dirty="0" smtClean="0"/>
              <a:t>7) Food Donation</a:t>
            </a:r>
          </a:p>
          <a:p>
            <a:r>
              <a:rPr lang="en-US" dirty="0" smtClean="0"/>
              <a:t>8) </a:t>
            </a:r>
            <a:r>
              <a:rPr lang="en-US" b="1" dirty="0" smtClean="0"/>
              <a:t>Telemedicine Project</a:t>
            </a:r>
          </a:p>
          <a:p>
            <a:r>
              <a:rPr lang="en-US" dirty="0" smtClean="0"/>
              <a:t>9) </a:t>
            </a:r>
            <a:r>
              <a:rPr lang="en-US" b="1" dirty="0" smtClean="0"/>
              <a:t>Goat “Pass-On” Project</a:t>
            </a:r>
          </a:p>
          <a:p>
            <a:endParaRPr lang="en-US" dirty="0"/>
          </a:p>
        </p:txBody>
      </p:sp>
    </p:spTree>
    <p:extLst>
      <p:ext uri="{BB962C8B-B14F-4D97-AF65-F5344CB8AC3E}">
        <p14:creationId xmlns:p14="http://schemas.microsoft.com/office/powerpoint/2010/main" val="63101459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Bridges to Malawi</a:t>
            </a:r>
            <a:endParaRPr lang="en-US" dirty="0"/>
          </a:p>
        </p:txBody>
      </p:sp>
      <p:sp>
        <p:nvSpPr>
          <p:cNvPr id="3" name="Content Placeholder 2"/>
          <p:cNvSpPr>
            <a:spLocks noGrp="1"/>
          </p:cNvSpPr>
          <p:nvPr>
            <p:ph idx="1"/>
          </p:nvPr>
        </p:nvSpPr>
        <p:spPr/>
        <p:txBody>
          <a:bodyPr/>
          <a:lstStyle/>
          <a:p>
            <a:r>
              <a:rPr lang="en-US" dirty="0" smtClean="0"/>
              <a:t>We couldn’t bear to watch any more children die from malaria in the hospital, so, working with our Malawian NGO partner K2 TASO, we began a campaign in August 2014 to wipe out the Anopheles mosquitoes in the area where we work, using the long lasting insecticide alpha </a:t>
            </a:r>
            <a:r>
              <a:rPr lang="en-US" dirty="0" err="1" smtClean="0"/>
              <a:t>cypermethrin</a:t>
            </a:r>
            <a:r>
              <a:rPr lang="en-US" dirty="0" smtClean="0"/>
              <a:t> designated by the WHO for this purpose</a:t>
            </a:r>
          </a:p>
          <a:p>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Indoor residual spraying</a:t>
            </a:r>
            <a:endParaRPr lang="en-US" sz="3200" dirty="0"/>
          </a:p>
        </p:txBody>
      </p:sp>
      <p:pic>
        <p:nvPicPr>
          <p:cNvPr id="4" name="Content Placeholder 3" descr="20140923_123314.jpg"/>
          <p:cNvPicPr>
            <a:picLocks noGrp="1" noChangeAspect="1"/>
          </p:cNvPicPr>
          <p:nvPr>
            <p:ph idx="1"/>
          </p:nvPr>
        </p:nvPicPr>
        <p:blipFill>
          <a:blip r:embed="rId2" cstate="print"/>
          <a:stretch>
            <a:fillRect/>
          </a:stretch>
        </p:blipFill>
        <p:spPr>
          <a:xfrm>
            <a:off x="838205" y="1828800"/>
            <a:ext cx="5915025" cy="3086100"/>
          </a:xfr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Does IRS Work?</a:t>
            </a:r>
            <a:endParaRPr lang="en-US" dirty="0"/>
          </a:p>
        </p:txBody>
      </p:sp>
      <p:sp>
        <p:nvSpPr>
          <p:cNvPr id="3" name="Content Placeholder 2"/>
          <p:cNvSpPr>
            <a:spLocks noGrp="1"/>
          </p:cNvSpPr>
          <p:nvPr>
            <p:ph idx="1"/>
          </p:nvPr>
        </p:nvSpPr>
        <p:spPr/>
        <p:txBody>
          <a:bodyPr/>
          <a:lstStyle/>
          <a:p>
            <a:r>
              <a:rPr lang="en-US" dirty="0" smtClean="0"/>
              <a:t>In </a:t>
            </a:r>
            <a:r>
              <a:rPr lang="en-US" dirty="0" err="1" smtClean="0"/>
              <a:t>Makanda</a:t>
            </a:r>
            <a:r>
              <a:rPr lang="en-US" dirty="0" smtClean="0"/>
              <a:t>, the first village we sprayed, the malaria rate was reduced from 16% (Jan-May 2014)  to 2.9% (Sept 2014-Feb 2015), based on RDT positive tests, which were done only on patients who were sufficiently sick to warrant a test.</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Does IRS Work?</a:t>
            </a:r>
            <a:endParaRPr lang="en-US" dirty="0"/>
          </a:p>
        </p:txBody>
      </p:sp>
      <p:sp>
        <p:nvSpPr>
          <p:cNvPr id="3" name="Content Placeholder 2"/>
          <p:cNvSpPr>
            <a:spLocks noGrp="1"/>
          </p:cNvSpPr>
          <p:nvPr>
            <p:ph idx="1"/>
          </p:nvPr>
        </p:nvSpPr>
        <p:spPr/>
        <p:txBody>
          <a:bodyPr/>
          <a:lstStyle/>
          <a:p>
            <a:r>
              <a:rPr lang="en-US" dirty="0" smtClean="0"/>
              <a:t>When we visited the village in </a:t>
            </a:r>
            <a:r>
              <a:rPr lang="en-US" smtClean="0"/>
              <a:t>March 2015, </a:t>
            </a:r>
            <a:r>
              <a:rPr lang="en-US" dirty="0" smtClean="0"/>
              <a:t>the chief thanked us by saying, “There are no more mosquitoes in our village… all of us feel better, even those who didn’t think they were sick.  Our pregnant women and children aren’t getting sick with malaria and dying…we are spending more time in the fields and growing more crops because we all have more energy and feel healthier.”</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Does IRS Work?</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Not only did we reduce the incidence of malaria with IRS but we also had improved the overall economic well-being of the village </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BTM</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We are currently protecting approximately 5200 people in 4 villages by IRS with similar results</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17752"/>
            <a:ext cx="8001000" cy="2554545"/>
          </a:xfrm>
          <a:prstGeom prst="rect">
            <a:avLst/>
          </a:prstGeom>
        </p:spPr>
        <p:txBody>
          <a:bodyPr wrap="square">
            <a:spAutoFit/>
          </a:bodyPr>
          <a:lstStyle/>
          <a:p>
            <a:r>
              <a:rPr lang="en-US" sz="3200" dirty="0" smtClean="0"/>
              <a:t>This year (2016) we hope to expand to 7-8 more villages and protect 20,000 people over 2 years working with local/International Rotary at a cost of approximately $2.66 per person for two sprayings per year.</a:t>
            </a:r>
          </a:p>
        </p:txBody>
      </p:sp>
      <p:sp>
        <p:nvSpPr>
          <p:cNvPr id="3" name="Title 2"/>
          <p:cNvSpPr>
            <a:spLocks noGrp="1"/>
          </p:cNvSpPr>
          <p:nvPr>
            <p:ph type="title"/>
          </p:nvPr>
        </p:nvSpPr>
        <p:spPr/>
        <p:txBody>
          <a:bodyPr/>
          <a:lstStyle/>
          <a:p>
            <a:pPr algn="ctr"/>
            <a:r>
              <a:rPr lang="en-US" dirty="0" smtClean="0"/>
              <a:t>Bridges to Malawi</a:t>
            </a:r>
            <a:endParaRPr lang="en-US" dirty="0"/>
          </a:p>
        </p:txBody>
      </p:sp>
      <p:sp>
        <p:nvSpPr>
          <p:cNvPr id="4" name="Content Placeholder 3"/>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dirty="0" smtClean="0"/>
              <a:t>Malaria</a:t>
            </a:r>
          </a:p>
        </p:txBody>
      </p:sp>
      <p:sp>
        <p:nvSpPr>
          <p:cNvPr id="11267" name="Content Placeholder 2"/>
          <p:cNvSpPr>
            <a:spLocks noGrp="1"/>
          </p:cNvSpPr>
          <p:nvPr>
            <p:ph idx="1"/>
          </p:nvPr>
        </p:nvSpPr>
        <p:spPr/>
        <p:txBody>
          <a:bodyPr/>
          <a:lstStyle/>
          <a:p>
            <a:endParaRPr lang="en-US" b="1" dirty="0" smtClean="0"/>
          </a:p>
          <a:p>
            <a:pPr algn="ctr">
              <a:buNone/>
            </a:pPr>
            <a:r>
              <a:rPr lang="en-US" sz="3200" b="1" dirty="0" smtClean="0"/>
              <a:t>Cause of 1-3 million deaths per year (2004) </a:t>
            </a:r>
            <a:r>
              <a:rPr lang="en-US" sz="1100" b="1" dirty="0" smtClean="0"/>
              <a:t>(1),(2)</a:t>
            </a:r>
            <a:endParaRPr lang="en-US" sz="11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r>
              <a:rPr lang="en-US" sz="900" dirty="0" smtClean="0"/>
              <a:t>                                                                                                           (1) World Malaria Report 2005 (WHO/UNICEF/</a:t>
            </a:r>
            <a:r>
              <a:rPr lang="en-US" sz="900" dirty="0" err="1" smtClean="0"/>
              <a:t>RollBack</a:t>
            </a:r>
            <a:r>
              <a:rPr lang="en-US" sz="900" dirty="0" smtClean="0"/>
              <a:t> Malaria)</a:t>
            </a:r>
          </a:p>
          <a:p>
            <a:r>
              <a:rPr lang="en-US" sz="900" dirty="0" smtClean="0"/>
              <a:t>                                                                                                           (2) Global malaria mortality between 1980 and 2010: a systematic analysis.</a:t>
            </a:r>
          </a:p>
          <a:p>
            <a:r>
              <a:rPr lang="en-US" sz="900" dirty="0" smtClean="0"/>
              <a:t>                                                                                                                  Murray CJ et al. Lancet. 2012 Feb;379(9814):413-31.</a:t>
            </a:r>
          </a:p>
          <a:p>
            <a:endParaRPr lang="en-US" sz="900" dirty="0" smtClean="0"/>
          </a:p>
          <a:p>
            <a:endParaRPr lang="en-US" sz="900" dirty="0"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BTM</a:t>
            </a:r>
            <a:endParaRPr lang="en-US" dirty="0"/>
          </a:p>
        </p:txBody>
      </p:sp>
      <p:sp>
        <p:nvSpPr>
          <p:cNvPr id="3" name="Content Placeholder 2"/>
          <p:cNvSpPr>
            <a:spLocks noGrp="1"/>
          </p:cNvSpPr>
          <p:nvPr>
            <p:ph idx="1"/>
          </p:nvPr>
        </p:nvSpPr>
        <p:spPr/>
        <p:txBody>
          <a:bodyPr/>
          <a:lstStyle/>
          <a:p>
            <a:r>
              <a:rPr lang="en-US" dirty="0" smtClean="0"/>
              <a:t>In fact, it is our hope that our project will act as a pilot to encourage Rotary International to “adopt” the elimination of malaria by IRS (and/or other means) as their next great public health measure (their last was/is polio). </a:t>
            </a:r>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and IRS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WHO’s Global Malaria </a:t>
            </a:r>
            <a:r>
              <a:rPr lang="en-US" dirty="0" err="1" smtClean="0"/>
              <a:t>Programme</a:t>
            </a:r>
            <a:r>
              <a:rPr lang="en-US" dirty="0" smtClean="0"/>
              <a:t> recommends the following 3 primary interventions that must be scaled up in countries to effectively respond to malaria:</a:t>
            </a:r>
          </a:p>
          <a:p>
            <a:r>
              <a:rPr lang="en-US" dirty="0" smtClean="0"/>
              <a:t>•A) </a:t>
            </a:r>
            <a:r>
              <a:rPr lang="en-US" dirty="0" err="1" smtClean="0"/>
              <a:t>Dx</a:t>
            </a:r>
            <a:r>
              <a:rPr lang="en-US" dirty="0" smtClean="0"/>
              <a:t> of malaria cases and Rx with effective medicines; </a:t>
            </a:r>
          </a:p>
          <a:p>
            <a:r>
              <a:rPr lang="en-US" dirty="0" smtClean="0"/>
              <a:t>•B) Distribution of insecticide-treated nets (ITNs/LLIN’s) to achieve full coverage of populations at risk of malaria</a:t>
            </a:r>
          </a:p>
          <a:p>
            <a:r>
              <a:rPr lang="en-US" dirty="0" smtClean="0"/>
              <a:t>•C) Indoor residual spraying (IRS) as a major means of malaria vector control to reduce and eliminate malaria transmission including, where indicated, the use of DDT. </a:t>
            </a:r>
            <a:r>
              <a:rPr lang="en-US" sz="1300" dirty="0" smtClean="0"/>
              <a:t>(1)</a:t>
            </a:r>
          </a:p>
          <a:p>
            <a:endParaRPr lang="en-US" sz="1300" dirty="0" smtClean="0"/>
          </a:p>
          <a:p>
            <a:r>
              <a:rPr lang="en-US" sz="1300" dirty="0" smtClean="0"/>
              <a:t>(1) WHO: Global Malaria </a:t>
            </a:r>
            <a:r>
              <a:rPr lang="en-US" sz="1300" dirty="0" err="1" smtClean="0"/>
              <a:t>Programme</a:t>
            </a:r>
            <a:r>
              <a:rPr lang="en-US" sz="1300" dirty="0" smtClean="0"/>
              <a:t>, Indoor Residual Spraying 2006</a:t>
            </a:r>
            <a:endParaRPr lang="en-US" sz="1300"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IRS ISSUES</a:t>
            </a:r>
            <a:endParaRPr lang="en-US" dirty="0"/>
          </a:p>
        </p:txBody>
      </p:sp>
      <p:sp>
        <p:nvSpPr>
          <p:cNvPr id="3" name="Content Placeholder 2"/>
          <p:cNvSpPr>
            <a:spLocks noGrp="1"/>
          </p:cNvSpPr>
          <p:nvPr>
            <p:ph idx="1"/>
          </p:nvPr>
        </p:nvSpPr>
        <p:spPr/>
        <p:txBody>
          <a:bodyPr>
            <a:normAutofit lnSpcReduction="10000"/>
          </a:bodyPr>
          <a:lstStyle/>
          <a:p>
            <a:r>
              <a:rPr lang="en-US" dirty="0" smtClean="0"/>
              <a:t>1) Insecticide resistance develops</a:t>
            </a:r>
          </a:p>
          <a:p>
            <a:endParaRPr lang="en-US" dirty="0" smtClean="0"/>
          </a:p>
          <a:p>
            <a:pPr>
              <a:buNone/>
            </a:pPr>
            <a:r>
              <a:rPr lang="en-US" dirty="0" smtClean="0"/>
              <a:t>   2) Requires money/infrastructure/organization</a:t>
            </a:r>
          </a:p>
          <a:p>
            <a:endParaRPr lang="en-US" dirty="0" smtClean="0"/>
          </a:p>
          <a:p>
            <a:r>
              <a:rPr lang="en-US" dirty="0" smtClean="0"/>
              <a:t>3) Human toxicity</a:t>
            </a:r>
          </a:p>
          <a:p>
            <a:endParaRPr lang="en-US" dirty="0" smtClean="0"/>
          </a:p>
          <a:p>
            <a:r>
              <a:rPr lang="en-US" dirty="0" smtClean="0"/>
              <a:t>4) Environmental toxicity</a:t>
            </a: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Insecticide Resistance</a:t>
            </a:r>
            <a:endParaRPr lang="en-US" dirty="0"/>
          </a:p>
        </p:txBody>
      </p:sp>
      <p:sp>
        <p:nvSpPr>
          <p:cNvPr id="3" name="Content Placeholder 2"/>
          <p:cNvSpPr>
            <a:spLocks noGrp="1"/>
          </p:cNvSpPr>
          <p:nvPr>
            <p:ph idx="1"/>
          </p:nvPr>
        </p:nvSpPr>
        <p:spPr/>
        <p:txBody>
          <a:bodyPr>
            <a:normAutofit lnSpcReduction="10000"/>
          </a:bodyPr>
          <a:lstStyle/>
          <a:p>
            <a:r>
              <a:rPr lang="en-US" dirty="0" smtClean="0"/>
              <a:t>IRS will only be effective if the target vectors are susceptible to the insecticide in use. </a:t>
            </a:r>
          </a:p>
          <a:p>
            <a:endParaRPr lang="en-US" dirty="0" smtClean="0"/>
          </a:p>
          <a:p>
            <a:r>
              <a:rPr lang="en-US" dirty="0" smtClean="0"/>
              <a:t>The development of resistance to insecticides constitutes a major threat to the chemical control of malaria vectors. </a:t>
            </a:r>
            <a:r>
              <a:rPr lang="en-US" sz="1100" dirty="0" smtClean="0"/>
              <a:t>(1)</a:t>
            </a:r>
          </a:p>
          <a:p>
            <a:r>
              <a:rPr lang="en-US" dirty="0" smtClean="0"/>
              <a:t> </a:t>
            </a:r>
            <a:endParaRPr lang="en-US" sz="1300" dirty="0" smtClean="0"/>
          </a:p>
          <a:p>
            <a:r>
              <a:rPr lang="en-US" sz="1200" dirty="0" smtClean="0"/>
              <a:t>(1) WHO: Global Malaria </a:t>
            </a:r>
            <a:r>
              <a:rPr lang="en-US" sz="1200" dirty="0" err="1" smtClean="0"/>
              <a:t>Programme</a:t>
            </a:r>
            <a:r>
              <a:rPr lang="en-US" sz="1200" dirty="0" smtClean="0"/>
              <a:t>, Indoor Residual Spraying 2006</a:t>
            </a:r>
          </a:p>
          <a:p>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Insecticide Resistance</a:t>
            </a:r>
            <a:endParaRPr lang="en-US" dirty="0"/>
          </a:p>
        </p:txBody>
      </p:sp>
      <p:sp>
        <p:nvSpPr>
          <p:cNvPr id="3" name="Content Placeholder 2"/>
          <p:cNvSpPr>
            <a:spLocks noGrp="1"/>
          </p:cNvSpPr>
          <p:nvPr>
            <p:ph idx="1"/>
          </p:nvPr>
        </p:nvSpPr>
        <p:spPr/>
        <p:txBody>
          <a:bodyPr>
            <a:normAutofit fontScale="92500"/>
          </a:bodyPr>
          <a:lstStyle/>
          <a:p>
            <a:r>
              <a:rPr lang="en-US" dirty="0" smtClean="0"/>
              <a:t>In the past, countries deploying IRS have often been forced to switch to alternative and more expensive insecticides on account of the development of vector resistance. </a:t>
            </a:r>
          </a:p>
          <a:p>
            <a:endParaRPr lang="en-US" dirty="0" smtClean="0"/>
          </a:p>
          <a:p>
            <a:r>
              <a:rPr lang="en-US" dirty="0" smtClean="0"/>
              <a:t>In general, outside Africa, insecticide resistance in malaria vectors has not, so far, been a major impediment to insecticide-based interventions. </a:t>
            </a:r>
            <a:r>
              <a:rPr lang="en-US" sz="1100" dirty="0" smtClean="0"/>
              <a:t>(1)</a:t>
            </a:r>
          </a:p>
          <a:p>
            <a:endParaRPr lang="en-US" sz="1100" dirty="0" smtClean="0"/>
          </a:p>
          <a:p>
            <a:r>
              <a:rPr lang="en-US" sz="1100" dirty="0" smtClean="0"/>
              <a:t>(1) WHO: Global Malaria </a:t>
            </a:r>
            <a:r>
              <a:rPr lang="en-US" sz="1100" dirty="0" err="1" smtClean="0"/>
              <a:t>Programme</a:t>
            </a:r>
            <a:r>
              <a:rPr lang="en-US" sz="1100" dirty="0" smtClean="0"/>
              <a:t>, Indoor Residual Spraying 2006</a:t>
            </a:r>
          </a:p>
          <a:p>
            <a:endParaRPr lang="en-US" sz="1100" dirty="0" smtClean="0"/>
          </a:p>
          <a:p>
            <a:endParaRPr lang="en-US" sz="1100"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Insecticide Resistance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However, in Africa, the potential threat of resistance to insecticides appears to be significant. </a:t>
            </a:r>
          </a:p>
          <a:p>
            <a:endParaRPr lang="en-US" dirty="0" smtClean="0"/>
          </a:p>
          <a:p>
            <a:r>
              <a:rPr lang="en-US" dirty="0" smtClean="0"/>
              <a:t>Resistance to DDT and </a:t>
            </a:r>
            <a:r>
              <a:rPr lang="en-US" dirty="0" err="1" smtClean="0"/>
              <a:t>pyrethroids</a:t>
            </a:r>
            <a:r>
              <a:rPr lang="en-US" dirty="0" smtClean="0"/>
              <a:t> in major malaria vectors has been found throughout West and Central Africa, in some areas at a high level, as well as in several parts of Eastern and Southern Africa. </a:t>
            </a:r>
          </a:p>
          <a:p>
            <a:endParaRPr lang="en-US" dirty="0" smtClean="0"/>
          </a:p>
          <a:p>
            <a:r>
              <a:rPr lang="en-US" dirty="0" smtClean="0"/>
              <a:t>Selection of resistance in most malaria vectors is thought largely due to past/present use of insecticides in agriculture. </a:t>
            </a:r>
            <a:r>
              <a:rPr lang="en-US" sz="1400" dirty="0" smtClean="0"/>
              <a:t>(1)</a:t>
            </a:r>
          </a:p>
          <a:p>
            <a:endParaRPr lang="en-US" sz="1400" dirty="0" smtClean="0"/>
          </a:p>
          <a:p>
            <a:r>
              <a:rPr lang="en-US" sz="1200" dirty="0" smtClean="0"/>
              <a:t>(1) WHO: Global Malaria </a:t>
            </a:r>
            <a:r>
              <a:rPr lang="en-US" sz="1200" dirty="0" err="1" smtClean="0"/>
              <a:t>Programme</a:t>
            </a:r>
            <a:r>
              <a:rPr lang="en-US" sz="1200" dirty="0" smtClean="0"/>
              <a:t>, Indoor Residual Spraying 2006</a:t>
            </a:r>
          </a:p>
          <a:p>
            <a:endParaRPr lang="en-US" sz="14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Insecticide Resistance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comprehensive assessment of resistance at the local level must be carried out before planning any IRS program, especially in West and Central Africa. </a:t>
            </a:r>
          </a:p>
          <a:p>
            <a:endParaRPr lang="en-US" dirty="0" smtClean="0"/>
          </a:p>
          <a:p>
            <a:r>
              <a:rPr lang="en-US" dirty="0" smtClean="0"/>
              <a:t>The possibility of insecticide resistance calls for the careful monitoring of the susceptibility of malaria vectors to insecticides throughout the world, and the sound management of resistance. </a:t>
            </a:r>
            <a:r>
              <a:rPr lang="en-US" sz="1100" dirty="0" smtClean="0"/>
              <a:t>(1)</a:t>
            </a:r>
          </a:p>
          <a:p>
            <a:endParaRPr lang="en-US" sz="1100" dirty="0" smtClean="0"/>
          </a:p>
          <a:p>
            <a:r>
              <a:rPr lang="en-US" sz="900" dirty="0" smtClean="0"/>
              <a:t>(1) WHO: Global Malaria </a:t>
            </a:r>
            <a:r>
              <a:rPr lang="en-US" sz="900" dirty="0" err="1" smtClean="0"/>
              <a:t>Programme</a:t>
            </a:r>
            <a:r>
              <a:rPr lang="en-US" sz="900" dirty="0" smtClean="0"/>
              <a:t>, Indoor Residual Spraying 2006</a:t>
            </a:r>
          </a:p>
          <a:p>
            <a:endParaRPr lang="en-US" sz="1100"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Insecticide Safety</a:t>
            </a:r>
            <a:endParaRPr lang="en-US" dirty="0"/>
          </a:p>
        </p:txBody>
      </p:sp>
      <p:sp>
        <p:nvSpPr>
          <p:cNvPr id="3" name="Content Placeholder 2"/>
          <p:cNvSpPr>
            <a:spLocks noGrp="1"/>
          </p:cNvSpPr>
          <p:nvPr>
            <p:ph idx="1"/>
          </p:nvPr>
        </p:nvSpPr>
        <p:spPr/>
        <p:txBody>
          <a:bodyPr>
            <a:normAutofit/>
          </a:bodyPr>
          <a:lstStyle/>
          <a:p>
            <a:r>
              <a:rPr lang="en-US" dirty="0" smtClean="0"/>
              <a:t>Another major consideration when selecting an insecticide is safety. </a:t>
            </a:r>
            <a:r>
              <a:rPr lang="en-US" sz="1300" dirty="0" smtClean="0"/>
              <a:t>(1)</a:t>
            </a:r>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900" dirty="0" smtClean="0"/>
          </a:p>
          <a:p>
            <a:r>
              <a:rPr lang="en-US" sz="900" dirty="0" smtClean="0"/>
              <a:t>(1) WHO: Global Malaria </a:t>
            </a:r>
            <a:r>
              <a:rPr lang="en-US" sz="900" dirty="0" err="1" smtClean="0"/>
              <a:t>Programme</a:t>
            </a:r>
            <a:r>
              <a:rPr lang="en-US" sz="900" dirty="0" smtClean="0"/>
              <a:t>, Indoor Residual Spraying 2006</a:t>
            </a:r>
          </a:p>
          <a:p>
            <a:endParaRPr lang="en-US" sz="1100"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Insecticide Safety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Insecticides recommended by WHO are deemed safe for public health use as long as they are used correctly. </a:t>
            </a:r>
          </a:p>
          <a:p>
            <a:endParaRPr lang="en-US" dirty="0" smtClean="0"/>
          </a:p>
          <a:p>
            <a:r>
              <a:rPr lang="en-US" dirty="0" smtClean="0"/>
              <a:t>Concerns over DDT safety, a persistent organic pollutant, have been comprehensively addressed in the Stockholm Convention on Persistent Organic Pollutants (POPs) which bans its use except for public health purposes. </a:t>
            </a:r>
          </a:p>
          <a:p>
            <a:endParaRPr lang="en-US" dirty="0" smtClean="0"/>
          </a:p>
          <a:p>
            <a:r>
              <a:rPr lang="en-US" dirty="0" smtClean="0"/>
              <a:t>Thus, DDT can be used for IRS where indicated, provided that stringent measures are taken to avoid misuse and leakage outside public health </a:t>
            </a:r>
            <a:r>
              <a:rPr lang="en-US" sz="1200" dirty="0" smtClean="0"/>
              <a:t>(1)</a:t>
            </a:r>
          </a:p>
          <a:p>
            <a:endParaRPr lang="en-US" sz="1200" dirty="0" smtClean="0"/>
          </a:p>
          <a:p>
            <a:r>
              <a:rPr lang="en-US" sz="1200" dirty="0" smtClean="0"/>
              <a:t>(1) WHO: Global Malaria </a:t>
            </a:r>
            <a:r>
              <a:rPr lang="en-US" sz="1200" dirty="0" err="1" smtClean="0"/>
              <a:t>Programme</a:t>
            </a:r>
            <a:r>
              <a:rPr lang="en-US" sz="1200" dirty="0" smtClean="0"/>
              <a:t>, Indoor Residual Spraying 2006</a:t>
            </a:r>
          </a:p>
          <a:p>
            <a:endParaRPr lang="en-US" sz="1200"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laria poster 4.jpg"/>
          <p:cNvPicPr>
            <a:picLocks noGrp="1" noChangeAspect="1"/>
          </p:cNvPicPr>
          <p:nvPr>
            <p:ph idx="1"/>
          </p:nvPr>
        </p:nvPicPr>
        <p:blipFill>
          <a:blip r:embed="rId2" cstate="print"/>
          <a:stretch>
            <a:fillRect/>
          </a:stretch>
        </p:blipFill>
        <p:spPr>
          <a:xfrm>
            <a:off x="2438404" y="1450977"/>
            <a:ext cx="3202151" cy="348297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Malaria</a:t>
            </a:r>
            <a:endParaRPr lang="en-US" dirty="0"/>
          </a:p>
        </p:txBody>
      </p:sp>
      <p:sp>
        <p:nvSpPr>
          <p:cNvPr id="3" name="Content Placeholder 2"/>
          <p:cNvSpPr>
            <a:spLocks noGrp="1"/>
          </p:cNvSpPr>
          <p:nvPr>
            <p:ph idx="1"/>
          </p:nvPr>
        </p:nvSpPr>
        <p:spPr/>
        <p:txBody>
          <a:bodyPr/>
          <a:lstStyle/>
          <a:p>
            <a:r>
              <a:rPr lang="en-US" dirty="0" smtClean="0"/>
              <a:t>Way too big a problem so not worth putting resources into.</a:t>
            </a:r>
          </a:p>
          <a:p>
            <a:endParaRPr lang="en-US" dirty="0" smtClean="0"/>
          </a:p>
          <a:p>
            <a:endParaRPr lang="en-US" dirty="0" smtClean="0"/>
          </a:p>
          <a:p>
            <a:endParaRPr lang="en-US" dirty="0" smtClean="0"/>
          </a:p>
          <a:p>
            <a:r>
              <a:rPr lang="en-US" dirty="0" smtClean="0"/>
              <a:t>After all, you can’t eliminate malaria from a huge country or area,</a:t>
            </a:r>
          </a:p>
          <a:p>
            <a:endParaRPr lang="en-US" dirty="0" smtClean="0"/>
          </a:p>
          <a:p>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Intermittent Malaria Prophylaxis</a:t>
            </a:r>
            <a:endParaRPr lang="en-US" dirty="0"/>
          </a:p>
        </p:txBody>
      </p:sp>
      <p:sp>
        <p:nvSpPr>
          <p:cNvPr id="3" name="Content Placeholder 2"/>
          <p:cNvSpPr>
            <a:spLocks noGrp="1"/>
          </p:cNvSpPr>
          <p:nvPr>
            <p:ph type="subTitle" idx="1"/>
          </p:nvPr>
        </p:nvSpPr>
        <p:spPr/>
        <p:txBody>
          <a:bodyPr>
            <a:normAutofit/>
          </a:bodyPr>
          <a:lstStyle/>
          <a:p>
            <a:endParaRPr lang="en-US" sz="1000"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Intermittent Preventive Treatment of Malaria in Pregnancy (Pit)</a:t>
            </a:r>
            <a:endParaRPr lang="en-US" sz="3200" dirty="0"/>
          </a:p>
        </p:txBody>
      </p:sp>
      <p:sp>
        <p:nvSpPr>
          <p:cNvPr id="3" name="Content Placeholder 2"/>
          <p:cNvSpPr>
            <a:spLocks noGrp="1"/>
          </p:cNvSpPr>
          <p:nvPr>
            <p:ph idx="1"/>
          </p:nvPr>
        </p:nvSpPr>
        <p:spPr/>
        <p:txBody>
          <a:bodyPr>
            <a:normAutofit fontScale="92500"/>
          </a:bodyPr>
          <a:lstStyle/>
          <a:p>
            <a:r>
              <a:rPr lang="en-US" dirty="0" smtClean="0"/>
              <a:t>Definition:</a:t>
            </a:r>
          </a:p>
          <a:p>
            <a:endParaRPr lang="en-US" dirty="0" smtClean="0"/>
          </a:p>
          <a:p>
            <a:r>
              <a:rPr lang="en-US" dirty="0" smtClean="0"/>
              <a:t>Full therapeutic course of antimalarial medicine given to pregnant women at routine prenatal visits, regardless of whether the recipient is infected with malaria. </a:t>
            </a:r>
            <a:r>
              <a:rPr lang="en-US" sz="1600" dirty="0" smtClean="0"/>
              <a:t>(1)</a:t>
            </a:r>
            <a:r>
              <a:rPr lang="en-US" dirty="0" smtClean="0"/>
              <a:t> </a:t>
            </a:r>
          </a:p>
          <a:p>
            <a:endParaRPr lang="en-US" sz="1000" dirty="0" smtClean="0"/>
          </a:p>
          <a:p>
            <a:endParaRPr lang="en-US" sz="1000" dirty="0" smtClean="0"/>
          </a:p>
          <a:p>
            <a:endParaRPr lang="en-US" sz="1000" dirty="0" smtClean="0"/>
          </a:p>
          <a:p>
            <a:endParaRPr lang="en-US" sz="1000" dirty="0" smtClean="0"/>
          </a:p>
          <a:p>
            <a:endParaRPr lang="en-US" sz="1000" dirty="0" smtClean="0"/>
          </a:p>
          <a:p>
            <a:r>
              <a:rPr lang="en-US" sz="1000" dirty="0" smtClean="0"/>
              <a:t>                                                                                      (1) WHO </a:t>
            </a:r>
            <a:r>
              <a:rPr lang="en-US" sz="1000" b="1" dirty="0" smtClean="0"/>
              <a:t>Intermittent preventive treatment in pregnancy (Pit) Fact Sheet Feb 2015</a:t>
            </a:r>
            <a:endParaRPr lang="en-US" sz="1000" dirty="0" smtClean="0"/>
          </a:p>
          <a:p>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Pit reduces:</a:t>
            </a:r>
          </a:p>
          <a:p>
            <a:r>
              <a:rPr lang="en-US" dirty="0" smtClean="0"/>
              <a:t>1) </a:t>
            </a:r>
            <a:r>
              <a:rPr lang="en-US" b="1" dirty="0" smtClean="0"/>
              <a:t>Maternal Malaria Episodes</a:t>
            </a:r>
            <a:r>
              <a:rPr lang="en-US" dirty="0" smtClean="0"/>
              <a:t>, </a:t>
            </a:r>
          </a:p>
          <a:p>
            <a:r>
              <a:rPr lang="en-US" dirty="0" smtClean="0"/>
              <a:t>2) </a:t>
            </a:r>
            <a:r>
              <a:rPr lang="en-US" b="1" dirty="0" smtClean="0"/>
              <a:t>Maternal and Fetal anemia, </a:t>
            </a:r>
          </a:p>
          <a:p>
            <a:r>
              <a:rPr lang="en-US" dirty="0" smtClean="0"/>
              <a:t>3</a:t>
            </a:r>
            <a:r>
              <a:rPr lang="en-US" b="1" dirty="0" smtClean="0"/>
              <a:t>) Placental </a:t>
            </a:r>
            <a:r>
              <a:rPr lang="en-US" b="1" dirty="0" err="1" smtClean="0"/>
              <a:t>Parasitemia</a:t>
            </a:r>
            <a:r>
              <a:rPr lang="en-US" b="1" dirty="0" smtClean="0"/>
              <a:t>, </a:t>
            </a:r>
          </a:p>
          <a:p>
            <a:r>
              <a:rPr lang="en-US" dirty="0" smtClean="0"/>
              <a:t>4) </a:t>
            </a:r>
            <a:r>
              <a:rPr lang="en-US" b="1" dirty="0" smtClean="0"/>
              <a:t>Low Birth Weight, and </a:t>
            </a:r>
          </a:p>
          <a:p>
            <a:r>
              <a:rPr lang="en-US" dirty="0" smtClean="0"/>
              <a:t>5</a:t>
            </a:r>
            <a:r>
              <a:rPr lang="en-US" b="1" dirty="0" smtClean="0"/>
              <a:t>) Neonatal Mortality</a:t>
            </a:r>
            <a:r>
              <a:rPr lang="en-US" sz="2800" b="1" dirty="0" smtClean="0"/>
              <a:t> </a:t>
            </a:r>
            <a:r>
              <a:rPr lang="en-US" sz="1200" b="1" dirty="0" smtClean="0"/>
              <a:t>(1)</a:t>
            </a:r>
            <a:r>
              <a:rPr lang="en-US" sz="2800" b="1" dirty="0" smtClean="0"/>
              <a:t> </a:t>
            </a:r>
          </a:p>
          <a:p>
            <a:endParaRPr lang="en-US" sz="2800" dirty="0" smtClean="0"/>
          </a:p>
          <a:p>
            <a:endParaRPr lang="en-US" sz="2800" dirty="0" smtClean="0"/>
          </a:p>
          <a:p>
            <a:r>
              <a:rPr lang="en-US" sz="1000" dirty="0" smtClean="0"/>
              <a:t>                                                                                    (1)WHO </a:t>
            </a:r>
            <a:r>
              <a:rPr lang="en-US" sz="1000" b="1" dirty="0" smtClean="0"/>
              <a:t>Intermittent preventive treatment in pregnancy (Pit) Fact Sheet Feb 2015</a:t>
            </a:r>
            <a:endParaRPr lang="en-US" sz="1000"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WHO recommends Pit:</a:t>
            </a:r>
          </a:p>
          <a:p>
            <a:endParaRPr lang="en-US" dirty="0" smtClean="0"/>
          </a:p>
          <a:p>
            <a:r>
              <a:rPr lang="en-US" dirty="0" smtClean="0"/>
              <a:t>A) Using </a:t>
            </a:r>
            <a:r>
              <a:rPr lang="en-US" dirty="0" err="1" smtClean="0"/>
              <a:t>sulfadoxine-pyrimethamine</a:t>
            </a:r>
            <a:r>
              <a:rPr lang="en-US" dirty="0" smtClean="0"/>
              <a:t> (</a:t>
            </a:r>
            <a:r>
              <a:rPr lang="en-US" dirty="0" err="1" smtClean="0"/>
              <a:t>IPTp</a:t>
            </a:r>
            <a:r>
              <a:rPr lang="en-US" dirty="0" smtClean="0"/>
              <a:t>-SP) in all areas with moderate-high malaria transmission in Africa </a:t>
            </a:r>
          </a:p>
          <a:p>
            <a:endParaRPr lang="en-US" dirty="0" smtClean="0"/>
          </a:p>
          <a:p>
            <a:r>
              <a:rPr lang="en-US" dirty="0" smtClean="0"/>
              <a:t>B) Given to all pregnant women at each of the 4 scheduled antenatal care visits after the 1st trimester. </a:t>
            </a:r>
            <a:r>
              <a:rPr lang="en-US" sz="1200" dirty="0" smtClean="0"/>
              <a:t>(1) </a:t>
            </a:r>
          </a:p>
          <a:p>
            <a:pPr>
              <a:buNone/>
            </a:pPr>
            <a:r>
              <a:rPr lang="en-US" sz="1300" dirty="0" smtClean="0"/>
              <a:t>                                   </a:t>
            </a:r>
          </a:p>
          <a:p>
            <a:pPr>
              <a:buNone/>
            </a:pPr>
            <a:r>
              <a:rPr lang="en-US" sz="1300" dirty="0" smtClean="0"/>
              <a:t>                                                      </a:t>
            </a:r>
          </a:p>
          <a:p>
            <a:pPr>
              <a:buNone/>
            </a:pPr>
            <a:endParaRPr lang="en-US" sz="1300" dirty="0" smtClean="0"/>
          </a:p>
          <a:p>
            <a:pPr>
              <a:buNone/>
            </a:pPr>
            <a:r>
              <a:rPr lang="en-US" sz="900" dirty="0" smtClean="0"/>
              <a:t>                                                              (1)WHO </a:t>
            </a:r>
            <a:r>
              <a:rPr lang="en-US" sz="900" b="1" dirty="0" smtClean="0"/>
              <a:t>Intermittent preventive treatment in pregnancy (Pit) Fact Sheet Feb 2015</a:t>
            </a:r>
            <a:endParaRPr lang="en-US" sz="900" dirty="0" smtClean="0"/>
          </a:p>
          <a:p>
            <a:endParaRPr lang="en-US" sz="900"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Pit  ? Resistance</a:t>
            </a:r>
            <a:endParaRPr lang="en-US" dirty="0"/>
          </a:p>
        </p:txBody>
      </p:sp>
      <p:sp>
        <p:nvSpPr>
          <p:cNvPr id="3" name="Content Placeholder 2"/>
          <p:cNvSpPr>
            <a:spLocks noGrp="1"/>
          </p:cNvSpPr>
          <p:nvPr>
            <p:ph idx="1"/>
          </p:nvPr>
        </p:nvSpPr>
        <p:spPr/>
        <p:txBody>
          <a:bodyPr>
            <a:normAutofit fontScale="92500" lnSpcReduction="10000"/>
          </a:bodyPr>
          <a:lstStyle/>
          <a:p>
            <a:endParaRPr lang="en-US" b="1" dirty="0" smtClean="0"/>
          </a:p>
          <a:p>
            <a:endParaRPr lang="en-US" b="1" dirty="0" smtClean="0"/>
          </a:p>
          <a:p>
            <a:endParaRPr lang="en-US" b="1" dirty="0" smtClean="0"/>
          </a:p>
          <a:p>
            <a:r>
              <a:rPr lang="en-US" b="1" dirty="0" smtClean="0"/>
              <a:t>Pit</a:t>
            </a:r>
            <a:r>
              <a:rPr lang="en-US" dirty="0" smtClean="0"/>
              <a:t> works even in areas where quintuple mutations linked to SP resistance are prevalent in </a:t>
            </a:r>
            <a:r>
              <a:rPr lang="en-US" i="1" dirty="0" smtClean="0"/>
              <a:t>P. </a:t>
            </a:r>
            <a:r>
              <a:rPr lang="en-US" i="1" dirty="0" err="1" smtClean="0"/>
              <a:t>falciparum</a:t>
            </a:r>
            <a:r>
              <a:rPr lang="en-US" dirty="0" smtClean="0"/>
              <a:t>. </a:t>
            </a:r>
            <a:r>
              <a:rPr lang="en-US" sz="1600" dirty="0" smtClean="0"/>
              <a:t>(1)</a:t>
            </a:r>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r>
              <a:rPr lang="en-US" sz="1000" dirty="0" smtClean="0"/>
              <a:t>                                                                            (1)WHO </a:t>
            </a:r>
            <a:r>
              <a:rPr lang="en-US" sz="1000" b="1" dirty="0" smtClean="0"/>
              <a:t>Intermittent preventive treatment in pregnancy (Pit) Fact Sheet Feb 2015</a:t>
            </a:r>
            <a:endParaRPr lang="en-US" sz="1000"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Pit Problems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1) Resistance Concerns</a:t>
            </a:r>
          </a:p>
          <a:p>
            <a:endParaRPr lang="en-US" b="1" dirty="0" smtClean="0"/>
          </a:p>
          <a:p>
            <a:endParaRPr lang="en-US" b="1" dirty="0" smtClean="0"/>
          </a:p>
          <a:p>
            <a:r>
              <a:rPr lang="en-US" b="1" dirty="0" smtClean="0"/>
              <a:t>2) Implementation difficulties</a:t>
            </a:r>
            <a:r>
              <a:rPr lang="en-US" sz="2800" dirty="0" smtClean="0"/>
              <a:t> </a:t>
            </a:r>
          </a:p>
          <a:p>
            <a:r>
              <a:rPr lang="en-US" sz="2800" dirty="0" smtClean="0"/>
              <a:t>a) Money</a:t>
            </a:r>
          </a:p>
          <a:p>
            <a:r>
              <a:rPr lang="en-US" sz="2800" dirty="0" smtClean="0"/>
              <a:t>b) education</a:t>
            </a:r>
          </a:p>
          <a:p>
            <a:r>
              <a:rPr lang="en-US" sz="2800" dirty="0" smtClean="0"/>
              <a:t>c) access/logistics </a:t>
            </a:r>
            <a:r>
              <a:rPr lang="en-US" sz="1800" dirty="0" smtClean="0"/>
              <a:t>(1)</a:t>
            </a:r>
          </a:p>
          <a:p>
            <a:endParaRPr lang="en-US" sz="2800" dirty="0" smtClean="0"/>
          </a:p>
          <a:p>
            <a:endParaRPr lang="en-US" sz="2800" dirty="0" smtClean="0"/>
          </a:p>
          <a:p>
            <a:endParaRPr lang="en-US" sz="2800" dirty="0" smtClean="0"/>
          </a:p>
          <a:p>
            <a:endParaRPr lang="en-US" sz="2800" dirty="0" smtClean="0"/>
          </a:p>
          <a:p>
            <a:r>
              <a:rPr lang="en-US" sz="2800" dirty="0" smtClean="0"/>
              <a:t>           </a:t>
            </a:r>
            <a:r>
              <a:rPr lang="en-US" sz="1600" dirty="0" smtClean="0"/>
              <a:t>(1)WHO </a:t>
            </a:r>
            <a:r>
              <a:rPr lang="en-US" sz="1600" b="1" dirty="0" smtClean="0"/>
              <a:t>Intermittent preventive treatment in pregnancy (Pit) Fact Sheet Feb 2015</a:t>
            </a:r>
            <a:r>
              <a:rPr lang="en-US" sz="2800" dirty="0" smtClean="0"/>
              <a:t>                    </a:t>
            </a:r>
            <a:endParaRPr lang="en-US" sz="1000" b="1" dirty="0" smtClean="0"/>
          </a:p>
          <a:p>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Pit</a:t>
            </a:r>
            <a:endParaRPr lang="en-US" dirty="0"/>
          </a:p>
        </p:txBody>
      </p:sp>
      <p:sp>
        <p:nvSpPr>
          <p:cNvPr id="3" name="Content Placeholder 2"/>
          <p:cNvSpPr>
            <a:spLocks noGrp="1"/>
          </p:cNvSpPr>
          <p:nvPr>
            <p:ph idx="1"/>
          </p:nvPr>
        </p:nvSpPr>
        <p:spPr/>
        <p:txBody>
          <a:bodyPr>
            <a:normAutofit/>
          </a:bodyPr>
          <a:lstStyle/>
          <a:p>
            <a:r>
              <a:rPr lang="en-US" dirty="0" smtClean="0"/>
              <a:t>In Africa, the proportion of women receiving </a:t>
            </a:r>
            <a:r>
              <a:rPr lang="en-US" b="1" dirty="0" smtClean="0"/>
              <a:t>Pit</a:t>
            </a:r>
            <a:r>
              <a:rPr lang="en-US" dirty="0" smtClean="0"/>
              <a:t> has been increasing over time, but levels remain below national targets. </a:t>
            </a:r>
          </a:p>
          <a:p>
            <a:endParaRPr lang="en-US" dirty="0" smtClean="0"/>
          </a:p>
          <a:p>
            <a:r>
              <a:rPr lang="en-US" dirty="0" smtClean="0"/>
              <a:t>In 2014, an estimated 15 million/28 million pregnant women at risk of malaria didn’t receive any Pit. </a:t>
            </a:r>
            <a:r>
              <a:rPr lang="en-US" sz="1200" dirty="0" smtClean="0"/>
              <a:t>(1)</a:t>
            </a:r>
          </a:p>
          <a:p>
            <a:r>
              <a:rPr lang="en-US" sz="2800" dirty="0" smtClean="0"/>
              <a:t>                                                                       </a:t>
            </a:r>
            <a:r>
              <a:rPr lang="en-US" sz="1000" dirty="0" smtClean="0"/>
              <a:t>(1) WHO fact sheet updated Jan 2016</a:t>
            </a:r>
          </a:p>
          <a:p>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Pit Problems</a:t>
            </a:r>
            <a:endParaRPr lang="en-US" dirty="0"/>
          </a:p>
        </p:txBody>
      </p:sp>
      <p:sp>
        <p:nvSpPr>
          <p:cNvPr id="3" name="Content Placeholder 2"/>
          <p:cNvSpPr>
            <a:spLocks noGrp="1"/>
          </p:cNvSpPr>
          <p:nvPr>
            <p:ph idx="1"/>
          </p:nvPr>
        </p:nvSpPr>
        <p:spPr/>
        <p:txBody>
          <a:bodyPr>
            <a:normAutofit/>
          </a:bodyPr>
          <a:lstStyle/>
          <a:p>
            <a:r>
              <a:rPr lang="en-US" dirty="0" smtClean="0"/>
              <a:t>Not due to low levels of antenatal clinic attendance. </a:t>
            </a:r>
          </a:p>
          <a:p>
            <a:endParaRPr lang="en-US" dirty="0" smtClean="0"/>
          </a:p>
          <a:p>
            <a:r>
              <a:rPr lang="en-US" dirty="0" smtClean="0"/>
              <a:t>May be due to uncertainty among health workers/patients about SP administration for Pit. </a:t>
            </a:r>
            <a:r>
              <a:rPr lang="en-US" sz="1300" dirty="0" smtClean="0"/>
              <a:t>(1)</a:t>
            </a:r>
            <a:r>
              <a:rPr lang="en-US" sz="2800" dirty="0" smtClean="0"/>
              <a:t> </a:t>
            </a:r>
          </a:p>
          <a:p>
            <a:r>
              <a:rPr lang="en-US" sz="2800" dirty="0" smtClean="0"/>
              <a:t>                         </a:t>
            </a:r>
          </a:p>
          <a:p>
            <a:endParaRPr lang="en-US" sz="2800" dirty="0" smtClean="0"/>
          </a:p>
          <a:p>
            <a:r>
              <a:rPr lang="en-US" sz="900" dirty="0" smtClean="0"/>
              <a:t>(1)WHO </a:t>
            </a:r>
            <a:r>
              <a:rPr lang="en-US" sz="900" b="1" dirty="0" smtClean="0"/>
              <a:t>Intermittent preventive treatment in pregnancy (Pit) Fact Sheet Feb 2015</a:t>
            </a:r>
            <a:endParaRPr lang="en-US" sz="900"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Simplified </a:t>
            </a:r>
            <a:r>
              <a:rPr lang="en-US" b="1" dirty="0" smtClean="0"/>
              <a:t>Pit </a:t>
            </a:r>
            <a:r>
              <a:rPr lang="en-US" dirty="0" smtClean="0"/>
              <a:t>messages and health worker training have been shown to improve Pit coverage. </a:t>
            </a:r>
            <a:r>
              <a:rPr lang="en-US" sz="1100" dirty="0" smtClean="0"/>
              <a:t>(1)</a:t>
            </a:r>
          </a:p>
          <a:p>
            <a:endParaRPr lang="en-US" sz="1100" dirty="0" smtClean="0"/>
          </a:p>
          <a:p>
            <a:endParaRPr lang="en-US" sz="1100" dirty="0" smtClean="0"/>
          </a:p>
          <a:p>
            <a:endParaRPr lang="en-US" sz="1100" dirty="0" smtClean="0"/>
          </a:p>
          <a:p>
            <a:endParaRPr lang="en-US" sz="1100" dirty="0" smtClean="0"/>
          </a:p>
          <a:p>
            <a:endParaRPr lang="en-US" sz="1100" dirty="0" smtClean="0"/>
          </a:p>
          <a:p>
            <a:r>
              <a:rPr lang="en-US" sz="900" dirty="0" smtClean="0"/>
              <a:t>(1)WHO </a:t>
            </a:r>
            <a:r>
              <a:rPr lang="en-US" sz="900" b="1" dirty="0" smtClean="0"/>
              <a:t>Intermittent preventive treatment in pregnancy (Pit) Fact Sheet Feb 2015</a:t>
            </a:r>
            <a:endParaRPr lang="en-US" sz="900" dirty="0" smtClean="0"/>
          </a:p>
          <a:p>
            <a:endParaRPr lang="en-US" sz="900" dirty="0" smtClean="0"/>
          </a:p>
          <a:p>
            <a:endParaRPr lang="en-US" sz="1100" dirty="0" smtClean="0"/>
          </a:p>
          <a:p>
            <a:endParaRPr lang="en-US" sz="1100" dirty="0" smtClean="0"/>
          </a:p>
          <a:p>
            <a:endParaRPr lang="en-US" sz="1100" dirty="0" smtClean="0"/>
          </a:p>
          <a:p>
            <a:endParaRPr lang="en-US" sz="1100" dirty="0" smtClean="0"/>
          </a:p>
          <a:p>
            <a:endParaRPr lang="en-US" sz="1100"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Intermittent Preventive Treatment in Infants</a:t>
            </a:r>
            <a:endParaRPr lang="en-US" dirty="0"/>
          </a:p>
        </p:txBody>
      </p:sp>
      <p:sp>
        <p:nvSpPr>
          <p:cNvPr id="3" name="Content Placeholder 2"/>
          <p:cNvSpPr>
            <a:spLocks noGrp="1"/>
          </p:cNvSpPr>
          <p:nvPr>
            <p:ph type="subTitle" idx="1"/>
          </p:nvPr>
        </p:nvSpPr>
        <p:spPr/>
        <p:txBody>
          <a:bodyPr>
            <a:normAutofit/>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en-US" sz="4400" b="1" dirty="0" smtClean="0"/>
          </a:p>
          <a:p>
            <a:pPr algn="ctr"/>
            <a:endParaRPr lang="en-US" sz="4400" b="1" dirty="0" smtClean="0"/>
          </a:p>
          <a:p>
            <a:pPr algn="ctr">
              <a:buNone/>
            </a:pPr>
            <a:r>
              <a:rPr lang="en-US" sz="4400" b="1" dirty="0" smtClean="0"/>
              <a:t>RIGHT?</a:t>
            </a:r>
            <a:endParaRPr lang="en-US" sz="4400" b="1"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Intermittent preventive treatment in infants (</a:t>
            </a:r>
            <a:r>
              <a:rPr lang="en-US" sz="3200" dirty="0" err="1" smtClean="0"/>
              <a:t>ITPi</a:t>
            </a:r>
            <a:r>
              <a:rPr lang="en-US" sz="3200" dirty="0" smtClean="0"/>
              <a:t>)</a:t>
            </a:r>
            <a:endParaRPr lang="en-US" sz="3200"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Definition:</a:t>
            </a:r>
          </a:p>
          <a:p>
            <a:endParaRPr lang="en-US" dirty="0" smtClean="0"/>
          </a:p>
          <a:p>
            <a:r>
              <a:rPr lang="en-US" dirty="0" smtClean="0"/>
              <a:t>Full therapeutic course of </a:t>
            </a:r>
            <a:r>
              <a:rPr lang="en-US" dirty="0" err="1" smtClean="0"/>
              <a:t>antimalarial</a:t>
            </a:r>
            <a:r>
              <a:rPr lang="en-US" dirty="0" smtClean="0"/>
              <a:t> medicine delivered to infants through routine immunization services, regardless of whether the child is infected with malaria. </a:t>
            </a:r>
            <a:r>
              <a:rPr lang="en-US" sz="1100" dirty="0" smtClean="0"/>
              <a:t>(1)</a:t>
            </a:r>
          </a:p>
          <a:p>
            <a:endParaRPr lang="en-US" dirty="0" smtClean="0"/>
          </a:p>
          <a:p>
            <a:endParaRPr lang="en-US" sz="1100" dirty="0" smtClean="0"/>
          </a:p>
          <a:p>
            <a:endParaRPr lang="en-US" sz="1100" dirty="0" smtClean="0"/>
          </a:p>
          <a:p>
            <a:r>
              <a:rPr lang="en-US" sz="1100" dirty="0" smtClean="0"/>
              <a:t>                                                                          </a:t>
            </a:r>
            <a:r>
              <a:rPr lang="en-US" sz="900" dirty="0" smtClean="0"/>
              <a:t>(1)WHO Fact Sheet </a:t>
            </a:r>
            <a:r>
              <a:rPr lang="en-US" sz="900" b="1" dirty="0" smtClean="0"/>
              <a:t>Intermittent preventive treatment in infants (</a:t>
            </a:r>
            <a:r>
              <a:rPr lang="en-US" sz="900" b="1" dirty="0" err="1" smtClean="0"/>
              <a:t>IPTi</a:t>
            </a:r>
            <a:r>
              <a:rPr lang="en-US" sz="900" b="1" dirty="0" smtClean="0"/>
              <a:t>) Feb 2015</a:t>
            </a:r>
            <a:endParaRPr lang="en-US" sz="900" dirty="0" smtClean="0"/>
          </a:p>
          <a:p>
            <a:endParaRPr lang="en-US" sz="1700" dirty="0" smtClean="0"/>
          </a:p>
          <a:p>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err="1" smtClean="0"/>
              <a:t>ITPi</a:t>
            </a:r>
            <a:endParaRPr lang="en-US" sz="4400"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smtClean="0"/>
          </a:p>
          <a:p>
            <a:r>
              <a:rPr lang="en-US" dirty="0" smtClean="0"/>
              <a:t>WHO recommends </a:t>
            </a:r>
            <a:r>
              <a:rPr lang="en-US" dirty="0" err="1" smtClean="0"/>
              <a:t>IPTi</a:t>
            </a:r>
            <a:r>
              <a:rPr lang="en-US" dirty="0" smtClean="0"/>
              <a:t> </a:t>
            </a:r>
          </a:p>
          <a:p>
            <a:r>
              <a:rPr lang="en-US" dirty="0" smtClean="0"/>
              <a:t>with </a:t>
            </a:r>
            <a:r>
              <a:rPr lang="en-US" dirty="0" err="1" smtClean="0"/>
              <a:t>sulfadoxine-pyrimethamine</a:t>
            </a:r>
            <a:r>
              <a:rPr lang="en-US" dirty="0" smtClean="0"/>
              <a:t> (</a:t>
            </a:r>
            <a:r>
              <a:rPr lang="en-US" dirty="0" err="1" smtClean="0"/>
              <a:t>IPTi</a:t>
            </a:r>
            <a:r>
              <a:rPr lang="en-US" dirty="0" smtClean="0"/>
              <a:t>-SP) </a:t>
            </a:r>
          </a:p>
          <a:p>
            <a:r>
              <a:rPr lang="en-US" dirty="0" smtClean="0"/>
              <a:t>in areas with moderate-high malaria transmission in sub-Saharan Africa </a:t>
            </a:r>
          </a:p>
          <a:p>
            <a:r>
              <a:rPr lang="en-US" dirty="0" smtClean="0"/>
              <a:t>that have less than 50% prevalence of </a:t>
            </a:r>
            <a:r>
              <a:rPr lang="en-US" dirty="0" err="1" smtClean="0"/>
              <a:t>pfdhps</a:t>
            </a:r>
            <a:r>
              <a:rPr lang="en-US" dirty="0" smtClean="0"/>
              <a:t> 540 mutation in the </a:t>
            </a:r>
            <a:r>
              <a:rPr lang="en-US" i="1" dirty="0" smtClean="0"/>
              <a:t>P. </a:t>
            </a:r>
            <a:r>
              <a:rPr lang="en-US" i="1" dirty="0" err="1" smtClean="0"/>
              <a:t>falciparum</a:t>
            </a:r>
            <a:r>
              <a:rPr lang="en-US" dirty="0" smtClean="0"/>
              <a:t> parasite. </a:t>
            </a:r>
            <a:r>
              <a:rPr lang="en-US" sz="1200" dirty="0" smtClean="0"/>
              <a:t>(1)</a:t>
            </a:r>
          </a:p>
          <a:p>
            <a:endParaRPr lang="en-US" dirty="0" smtClean="0"/>
          </a:p>
          <a:p>
            <a:r>
              <a:rPr lang="en-US" sz="4000" dirty="0" smtClean="0"/>
              <a:t>                      </a:t>
            </a:r>
            <a:r>
              <a:rPr lang="en-US" sz="1000" dirty="0" smtClean="0"/>
              <a:t>(1)WHO Fact Sheet </a:t>
            </a:r>
            <a:r>
              <a:rPr lang="en-US" sz="1000" b="1" dirty="0" smtClean="0"/>
              <a:t>Intermittent preventive treatment in infants (</a:t>
            </a:r>
            <a:r>
              <a:rPr lang="en-US" sz="1000" b="1" dirty="0" err="1" smtClean="0"/>
              <a:t>IPTi</a:t>
            </a:r>
            <a:r>
              <a:rPr lang="en-US" sz="1000" b="1" dirty="0" smtClean="0"/>
              <a:t>) Feb 2015</a:t>
            </a:r>
            <a:endParaRPr lang="en-US" sz="1000"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err="1" smtClean="0"/>
              <a:t>ITPi</a:t>
            </a:r>
            <a:endParaRPr lang="en-US" sz="4400"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r>
              <a:rPr lang="en-US" dirty="0" err="1" smtClean="0"/>
              <a:t>IPTi</a:t>
            </a:r>
            <a:r>
              <a:rPr lang="en-US" dirty="0" smtClean="0"/>
              <a:t> reduces clinical malaria, anemia and severe malaria in the 1st year of life. </a:t>
            </a:r>
            <a:r>
              <a:rPr lang="en-US" sz="1600" dirty="0" smtClean="0"/>
              <a:t>(1)</a:t>
            </a:r>
          </a:p>
          <a:p>
            <a:endParaRPr lang="en-US" sz="1600" dirty="0" smtClean="0"/>
          </a:p>
          <a:p>
            <a:endParaRPr lang="en-US" sz="1600" dirty="0" smtClean="0"/>
          </a:p>
          <a:p>
            <a:pPr>
              <a:buNone/>
            </a:pPr>
            <a:r>
              <a:rPr lang="en-US" sz="1000" dirty="0" smtClean="0"/>
              <a:t>                                                                                                      (1)WHO Fact Sheet </a:t>
            </a:r>
            <a:r>
              <a:rPr lang="en-US" sz="1000" b="1" dirty="0" smtClean="0"/>
              <a:t>Intermittent preventive treatment in infants (</a:t>
            </a:r>
            <a:r>
              <a:rPr lang="en-US" sz="1000" b="1" dirty="0" err="1" smtClean="0"/>
              <a:t>IPTi</a:t>
            </a:r>
            <a:r>
              <a:rPr lang="en-US" sz="1000" b="1" dirty="0" smtClean="0"/>
              <a:t>) Feb 2015</a:t>
            </a:r>
            <a:endParaRPr lang="en-US" sz="1000" dirty="0" smtClean="0"/>
          </a:p>
          <a:p>
            <a:pPr>
              <a:buNone/>
            </a:pPr>
            <a:endParaRPr lang="en-US" sz="1600" dirty="0" smtClean="0"/>
          </a:p>
          <a:p>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err="1" smtClean="0"/>
              <a:t>ITPi</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smtClean="0"/>
          </a:p>
          <a:p>
            <a:r>
              <a:rPr lang="en-US" dirty="0" smtClean="0"/>
              <a:t>Rx is given 3 times during the 1st year of life:</a:t>
            </a:r>
          </a:p>
          <a:p>
            <a:r>
              <a:rPr lang="en-US" dirty="0" smtClean="0"/>
              <a:t>A) 10 weeks, </a:t>
            </a:r>
          </a:p>
          <a:p>
            <a:r>
              <a:rPr lang="en-US" dirty="0" smtClean="0"/>
              <a:t>B) 14 weeks, and </a:t>
            </a:r>
          </a:p>
          <a:p>
            <a:r>
              <a:rPr lang="en-US" dirty="0" smtClean="0"/>
              <a:t>C) 9 months of age, </a:t>
            </a:r>
          </a:p>
          <a:p>
            <a:pPr>
              <a:buNone/>
            </a:pPr>
            <a:r>
              <a:rPr lang="en-US" dirty="0" smtClean="0"/>
              <a:t>    corresponding to the routine childhood vaccination schedule.</a:t>
            </a:r>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err="1" smtClean="0"/>
              <a:t>ITPi</a:t>
            </a:r>
            <a:endParaRPr lang="en-US" sz="4400"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Administration is safe, simple, cost-effective and well accepted by health workers and communities. </a:t>
            </a:r>
          </a:p>
          <a:p>
            <a:endParaRPr lang="en-US" dirty="0" smtClean="0"/>
          </a:p>
          <a:p>
            <a:r>
              <a:rPr lang="en-US" dirty="0" smtClean="0"/>
              <a:t>No negative effect on the protective efficacy of routine childhood vaccines. </a:t>
            </a:r>
            <a:r>
              <a:rPr lang="en-US" sz="1600" dirty="0" smtClean="0"/>
              <a:t>(1)</a:t>
            </a:r>
          </a:p>
          <a:p>
            <a:endParaRPr lang="en-US" sz="1000" dirty="0" smtClean="0"/>
          </a:p>
          <a:p>
            <a:endParaRPr lang="en-US" sz="1000" dirty="0" smtClean="0"/>
          </a:p>
          <a:p>
            <a:endParaRPr lang="en-US" sz="1000" dirty="0" smtClean="0"/>
          </a:p>
          <a:p>
            <a:r>
              <a:rPr lang="en-US" sz="1000" dirty="0" smtClean="0"/>
              <a:t>                                                                                              (1)WHO Fact Sheet </a:t>
            </a:r>
            <a:r>
              <a:rPr lang="en-US" sz="1000" b="1" dirty="0" smtClean="0"/>
              <a:t>Intermittent preventive treatment in infants (</a:t>
            </a:r>
            <a:r>
              <a:rPr lang="en-US" sz="1000" b="1" dirty="0" err="1" smtClean="0"/>
              <a:t>IPTi</a:t>
            </a:r>
            <a:r>
              <a:rPr lang="en-US" sz="1000" b="1" dirty="0" smtClean="0"/>
              <a:t>) Feb 2015</a:t>
            </a:r>
            <a:endParaRPr lang="en-US" sz="1000" dirty="0" smtClean="0"/>
          </a:p>
          <a:p>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ITPi</a:t>
            </a:r>
            <a:endParaRPr lang="en-US" dirty="0"/>
          </a:p>
        </p:txBody>
      </p:sp>
      <p:sp>
        <p:nvSpPr>
          <p:cNvPr id="3" name="Content Placeholder 2"/>
          <p:cNvSpPr>
            <a:spLocks noGrp="1"/>
          </p:cNvSpPr>
          <p:nvPr>
            <p:ph idx="1"/>
          </p:nvPr>
        </p:nvSpPr>
        <p:spPr/>
        <p:txBody>
          <a:bodyPr/>
          <a:lstStyle/>
          <a:p>
            <a:r>
              <a:rPr lang="en-US" dirty="0" smtClean="0"/>
              <a:t>Among the approximately 840 million persons at risk of malaria in sub-Saharan Africa, a large proportion of the 28 million infants born each year could benefit from </a:t>
            </a:r>
            <a:r>
              <a:rPr lang="en-US" dirty="0" err="1" smtClean="0"/>
              <a:t>ITPi</a:t>
            </a:r>
            <a:r>
              <a:rPr lang="en-US" dirty="0" smtClean="0"/>
              <a:t>. </a:t>
            </a:r>
            <a:r>
              <a:rPr lang="en-US" sz="1600" dirty="0" smtClean="0"/>
              <a:t>(1)</a:t>
            </a:r>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r>
              <a:rPr lang="en-US" sz="1000" dirty="0" smtClean="0"/>
              <a:t>                                                                                           (1)WHO Fact Sheet </a:t>
            </a:r>
            <a:r>
              <a:rPr lang="en-US" sz="1000" b="1" dirty="0" smtClean="0"/>
              <a:t>Intermittent preventive treatment in infants (</a:t>
            </a:r>
            <a:r>
              <a:rPr lang="en-US" sz="1000" b="1" dirty="0" err="1" smtClean="0"/>
              <a:t>IPTi</a:t>
            </a:r>
            <a:r>
              <a:rPr lang="en-US" sz="1000" b="1" dirty="0" smtClean="0"/>
              <a:t>) Feb 2015</a:t>
            </a:r>
            <a:endParaRPr lang="en-US" sz="1000"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ITPi</a:t>
            </a:r>
            <a:endParaRPr lang="en-US" dirty="0"/>
          </a:p>
        </p:txBody>
      </p:sp>
      <p:sp>
        <p:nvSpPr>
          <p:cNvPr id="3" name="Content Placeholder 2"/>
          <p:cNvSpPr>
            <a:spLocks noGrp="1"/>
          </p:cNvSpPr>
          <p:nvPr>
            <p:ph idx="1"/>
          </p:nvPr>
        </p:nvSpPr>
        <p:spPr/>
        <p:txBody>
          <a:bodyPr/>
          <a:lstStyle/>
          <a:p>
            <a:r>
              <a:rPr lang="en-US" dirty="0" smtClean="0"/>
              <a:t>Full implementation is not happening because of:</a:t>
            </a:r>
          </a:p>
          <a:p>
            <a:endParaRPr lang="en-US" dirty="0" smtClean="0"/>
          </a:p>
          <a:p>
            <a:r>
              <a:rPr lang="en-US" dirty="0" smtClean="0"/>
              <a:t>A) Insufficient Funding</a:t>
            </a:r>
          </a:p>
          <a:p>
            <a:endParaRPr lang="en-US" dirty="0" smtClean="0"/>
          </a:p>
          <a:p>
            <a:r>
              <a:rPr lang="en-US" dirty="0" smtClean="0"/>
              <a:t>B) Logistical Difficulties</a:t>
            </a:r>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laria poster 7.jpg"/>
          <p:cNvPicPr>
            <a:picLocks noGrp="1" noChangeAspect="1"/>
          </p:cNvPicPr>
          <p:nvPr>
            <p:ph idx="1"/>
          </p:nvPr>
        </p:nvPicPr>
        <p:blipFill>
          <a:blip r:embed="rId2" cstate="print"/>
          <a:stretch>
            <a:fillRect/>
          </a:stretch>
        </p:blipFill>
        <p:spPr>
          <a:xfrm>
            <a:off x="3201207" y="1450975"/>
            <a:ext cx="2741586" cy="3292475"/>
          </a:xfrm>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STERILE MALE MOSQUITOES</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Sterile Insect Technique (SIT)</a:t>
            </a:r>
            <a:endParaRPr lang="en-US" dirty="0"/>
          </a:p>
        </p:txBody>
      </p:sp>
      <p:sp>
        <p:nvSpPr>
          <p:cNvPr id="3" name="Content Placeholder 2"/>
          <p:cNvSpPr>
            <a:spLocks noGrp="1"/>
          </p:cNvSpPr>
          <p:nvPr>
            <p:ph idx="1"/>
          </p:nvPr>
        </p:nvSpPr>
        <p:spPr/>
        <p:txBody>
          <a:bodyPr>
            <a:normAutofit/>
          </a:bodyPr>
          <a:lstStyle/>
          <a:p>
            <a:pPr>
              <a:buNone/>
            </a:pPr>
            <a:r>
              <a:rPr lang="en-US" b="1" dirty="0" smtClean="0"/>
              <a:t>   1) </a:t>
            </a:r>
            <a:r>
              <a:rPr lang="en-US" dirty="0" smtClean="0"/>
              <a:t>Species-specific , environmentally nonpolluting method of insect control. </a:t>
            </a:r>
            <a:r>
              <a:rPr lang="en-US" sz="1100" dirty="0" smtClean="0"/>
              <a:t>(1)</a:t>
            </a:r>
          </a:p>
          <a:p>
            <a:pPr>
              <a:buNone/>
            </a:pPr>
            <a:r>
              <a:rPr lang="en-US" dirty="0" smtClean="0"/>
              <a:t>   </a:t>
            </a:r>
          </a:p>
          <a:p>
            <a:pPr>
              <a:buNone/>
            </a:pPr>
            <a:endParaRPr lang="en-US" sz="1000" dirty="0" smtClean="0"/>
          </a:p>
          <a:p>
            <a:pPr>
              <a:buNone/>
            </a:pPr>
            <a:endParaRPr lang="en-US" sz="1000" dirty="0" smtClean="0"/>
          </a:p>
          <a:p>
            <a:pPr>
              <a:buNone/>
            </a:pPr>
            <a:endParaRPr lang="en-US" sz="1000" dirty="0" smtClean="0"/>
          </a:p>
          <a:p>
            <a:pPr>
              <a:buNone/>
            </a:pPr>
            <a:endParaRPr lang="en-US" sz="1000" dirty="0" smtClean="0"/>
          </a:p>
          <a:p>
            <a:pPr>
              <a:buNone/>
            </a:pPr>
            <a:endParaRPr lang="en-US" sz="1000" dirty="0" smtClean="0"/>
          </a:p>
          <a:p>
            <a:pPr>
              <a:buNone/>
            </a:pPr>
            <a:endParaRPr lang="en-US" sz="1000" dirty="0" smtClean="0"/>
          </a:p>
          <a:p>
            <a:pPr>
              <a:buNone/>
            </a:pPr>
            <a:endParaRPr lang="en-US" sz="1000" dirty="0" smtClean="0"/>
          </a:p>
          <a:p>
            <a:pPr>
              <a:buNone/>
            </a:pPr>
            <a:endParaRPr lang="en-US" sz="1000" dirty="0" smtClean="0"/>
          </a:p>
          <a:p>
            <a:pPr>
              <a:buNone/>
            </a:pPr>
            <a:r>
              <a:rPr lang="en-US" sz="900" dirty="0" smtClean="0"/>
              <a:t>(1) Vector Borne </a:t>
            </a:r>
            <a:r>
              <a:rPr lang="en-US" sz="900" dirty="0" err="1" smtClean="0"/>
              <a:t>Zoonotic</a:t>
            </a:r>
            <a:r>
              <a:rPr lang="en-US" sz="900" dirty="0" smtClean="0"/>
              <a:t> Dis. 2010 Apr; 10(3): 295–311 </a:t>
            </a:r>
            <a:r>
              <a:rPr lang="en-US" sz="900" b="1" dirty="0" smtClean="0"/>
              <a:t>Sterile-Insect Methods for Control of Mosquito-Borne Diseases: An Analysis; </a:t>
            </a:r>
            <a:r>
              <a:rPr lang="en-US" sz="900" dirty="0" err="1" smtClean="0"/>
              <a:t>Alphey</a:t>
            </a:r>
            <a:r>
              <a:rPr lang="en-US" sz="900" dirty="0" smtClean="0"/>
              <a:t> et al,</a:t>
            </a:r>
          </a:p>
          <a:p>
            <a:endParaRPr lang="en-US" sz="1200" dirty="0" smtClean="0"/>
          </a:p>
        </p:txBody>
      </p:sp>
    </p:spTree>
    <p:extLst>
      <p:ext uri="{BB962C8B-B14F-4D97-AF65-F5344CB8AC3E}">
        <p14:creationId xmlns:p14="http://schemas.microsoft.com/office/powerpoint/2010/main" val="128289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en-US" sz="4800" b="1" dirty="0" smtClean="0"/>
          </a:p>
          <a:p>
            <a:pPr algn="ctr"/>
            <a:r>
              <a:rPr lang="en-US" sz="4800" b="1" dirty="0" smtClean="0"/>
              <a:t>WRONG!</a:t>
            </a:r>
          </a:p>
          <a:p>
            <a:pPr algn="ctr"/>
            <a:endParaRPr lang="en-US" sz="4800" b="1" dirty="0" smtClean="0"/>
          </a:p>
          <a:p>
            <a:pPr algn="ctr"/>
            <a:endParaRPr lang="en-US" sz="4800" b="1"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SIT</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r>
              <a:rPr lang="en-US" dirty="0" smtClean="0"/>
              <a:t>Relies on the release of large numbers of sterile insects </a:t>
            </a:r>
            <a:r>
              <a:rPr lang="en-US" sz="1200" dirty="0" smtClean="0"/>
              <a:t>(1)</a:t>
            </a:r>
          </a:p>
          <a:p>
            <a:endParaRPr lang="en-US" dirty="0" smtClean="0"/>
          </a:p>
          <a:p>
            <a:endParaRPr lang="en-US" dirty="0" smtClean="0"/>
          </a:p>
          <a:p>
            <a:endParaRPr lang="en-US" dirty="0" smtClean="0"/>
          </a:p>
          <a:p>
            <a:r>
              <a:rPr lang="en-US" sz="900" dirty="0" smtClean="0"/>
              <a:t>(1) Vector Borne </a:t>
            </a:r>
            <a:r>
              <a:rPr lang="en-US" sz="900" dirty="0" err="1" smtClean="0"/>
              <a:t>Zoonotic</a:t>
            </a:r>
            <a:r>
              <a:rPr lang="en-US" sz="900" dirty="0" smtClean="0"/>
              <a:t> Dis. 2010 Apr; 10(3): 295–311 </a:t>
            </a:r>
            <a:r>
              <a:rPr lang="en-US" sz="900" b="1" dirty="0" smtClean="0"/>
              <a:t>Sterile-Insect Methods for Control of Mosquito-Borne Diseases: An Analysis; </a:t>
            </a:r>
            <a:r>
              <a:rPr lang="en-US" sz="900" dirty="0" err="1" smtClean="0"/>
              <a:t>Alphey</a:t>
            </a:r>
            <a:r>
              <a:rPr lang="en-US" sz="900" dirty="0" smtClean="0"/>
              <a:t> et al,</a:t>
            </a:r>
          </a:p>
          <a:p>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sz="2400" dirty="0" smtClean="0"/>
              <a:t>Mating of released sterile males with native females leads to decrease in the females' reproductive potential </a:t>
            </a:r>
            <a:r>
              <a:rPr lang="en-US" sz="1100" dirty="0" smtClean="0"/>
              <a:t>(1)</a:t>
            </a:r>
          </a:p>
          <a:p>
            <a:endParaRPr lang="en-US" sz="1100" dirty="0" smtClean="0"/>
          </a:p>
          <a:p>
            <a:endParaRPr lang="en-US" sz="1100" dirty="0" smtClean="0"/>
          </a:p>
          <a:p>
            <a:endParaRPr lang="en-US" sz="1100" dirty="0" smtClean="0"/>
          </a:p>
          <a:p>
            <a:r>
              <a:rPr lang="en-US" sz="900" dirty="0" smtClean="0"/>
              <a:t>(1) Vector Borne </a:t>
            </a:r>
            <a:r>
              <a:rPr lang="en-US" sz="900" dirty="0" err="1" smtClean="0"/>
              <a:t>Zoonotic</a:t>
            </a:r>
            <a:r>
              <a:rPr lang="en-US" sz="900" dirty="0" smtClean="0"/>
              <a:t> Dis. 2010 Apr; 10(3): 295–311 </a:t>
            </a:r>
            <a:r>
              <a:rPr lang="en-US" sz="900" b="1" dirty="0" smtClean="0"/>
              <a:t>Sterile-Insect Methods for Control of Mosquito-Borne Diseases: An Analysis; </a:t>
            </a:r>
            <a:r>
              <a:rPr lang="en-US" sz="900" dirty="0" err="1" smtClean="0"/>
              <a:t>Alphey</a:t>
            </a:r>
            <a:r>
              <a:rPr lang="en-US" sz="900" dirty="0" smtClean="0"/>
              <a:t> et al,</a:t>
            </a:r>
          </a:p>
          <a:p>
            <a:endParaRPr lang="en-US" sz="1100" dirty="0" smtClean="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buNone/>
            </a:pPr>
            <a:r>
              <a:rPr lang="en-US" dirty="0" smtClean="0"/>
              <a:t>   If enough males are released over a sufficient period of time, leads to the local elimination or suppression of the pest population. </a:t>
            </a:r>
            <a:r>
              <a:rPr lang="en-US" sz="1100" dirty="0" smtClean="0"/>
              <a:t>(1)</a:t>
            </a:r>
          </a:p>
          <a:p>
            <a:pPr>
              <a:buNone/>
            </a:pPr>
            <a:endParaRPr lang="en-US" sz="1100" dirty="0" smtClean="0"/>
          </a:p>
          <a:p>
            <a:pPr>
              <a:buNone/>
            </a:pPr>
            <a:endParaRPr lang="en-US" sz="1100" dirty="0" smtClean="0"/>
          </a:p>
          <a:p>
            <a:pPr>
              <a:buNone/>
            </a:pPr>
            <a:endParaRPr lang="en-US" sz="1100" dirty="0" smtClean="0"/>
          </a:p>
          <a:p>
            <a:pPr>
              <a:buNone/>
            </a:pPr>
            <a:r>
              <a:rPr lang="en-US" sz="900" dirty="0" smtClean="0"/>
              <a:t>(1) Vector Borne </a:t>
            </a:r>
            <a:r>
              <a:rPr lang="en-US" sz="900" dirty="0" err="1" smtClean="0"/>
              <a:t>Zoonotic</a:t>
            </a:r>
            <a:r>
              <a:rPr lang="en-US" sz="900" dirty="0" smtClean="0"/>
              <a:t> Dis. 2010 Apr; 10(3): 295–311 </a:t>
            </a:r>
            <a:r>
              <a:rPr lang="en-US" sz="900" b="1" dirty="0" smtClean="0"/>
              <a:t>Sterile-Insect Methods for Control of Mosquito-Borne Diseases: An Analysis; </a:t>
            </a:r>
            <a:r>
              <a:rPr lang="en-US" sz="900" dirty="0" err="1" smtClean="0"/>
              <a:t>Alphey</a:t>
            </a:r>
            <a:r>
              <a:rPr lang="en-US" sz="900" dirty="0" smtClean="0"/>
              <a:t> et al,</a:t>
            </a:r>
          </a:p>
          <a:p>
            <a:pPr>
              <a:buNone/>
            </a:pPr>
            <a:endParaRPr lang="en-US" sz="1100" dirty="0" smtClean="0"/>
          </a:p>
          <a:p>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SIT</a:t>
            </a:r>
            <a:endParaRPr lang="en-US" dirty="0"/>
          </a:p>
        </p:txBody>
      </p:sp>
      <p:sp>
        <p:nvSpPr>
          <p:cNvPr id="3" name="Content Placeholder 2"/>
          <p:cNvSpPr>
            <a:spLocks noGrp="1"/>
          </p:cNvSpPr>
          <p:nvPr>
            <p:ph idx="1"/>
          </p:nvPr>
        </p:nvSpPr>
        <p:spPr/>
        <p:txBody>
          <a:bodyPr>
            <a:normAutofit/>
          </a:bodyPr>
          <a:lstStyle/>
          <a:p>
            <a:pPr algn="ctr"/>
            <a:endParaRPr lang="en-US" sz="4000" dirty="0" smtClean="0"/>
          </a:p>
          <a:p>
            <a:pPr algn="ctr"/>
            <a:endParaRPr lang="en-US" sz="4000" dirty="0" smtClean="0"/>
          </a:p>
          <a:p>
            <a:pPr algn="ctr">
              <a:buNone/>
            </a:pPr>
            <a:r>
              <a:rPr lang="en-US" sz="4000" dirty="0" smtClean="0"/>
              <a:t>“Mosquito Birth Control”</a:t>
            </a:r>
            <a:endParaRPr lang="en-US" sz="4000"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SIT</a:t>
            </a:r>
            <a:endParaRPr lang="en-US" dirty="0"/>
          </a:p>
        </p:txBody>
      </p:sp>
      <p:sp>
        <p:nvSpPr>
          <p:cNvPr id="3" name="Content Placeholder 2"/>
          <p:cNvSpPr>
            <a:spLocks noGrp="1"/>
          </p:cNvSpPr>
          <p:nvPr>
            <p:ph idx="1"/>
          </p:nvPr>
        </p:nvSpPr>
        <p:spPr/>
        <p:txBody>
          <a:bodyPr>
            <a:normAutofit/>
          </a:bodyPr>
          <a:lstStyle/>
          <a:p>
            <a:r>
              <a:rPr lang="en-US" dirty="0" smtClean="0"/>
              <a:t>Field trials in the 1970s and 1980s demonstrated that SIT could be made to work in mosquitoes, even with the technology then available, BUT not pursued due to cost/logistics </a:t>
            </a:r>
            <a:r>
              <a:rPr lang="en-US" sz="1200" dirty="0" smtClean="0"/>
              <a:t>(1)</a:t>
            </a:r>
          </a:p>
          <a:p>
            <a:endParaRPr lang="en-US" sz="1200" dirty="0" smtClean="0"/>
          </a:p>
          <a:p>
            <a:endParaRPr lang="en-US" sz="1200" dirty="0" smtClean="0"/>
          </a:p>
          <a:p>
            <a:endParaRPr lang="en-US" sz="1200" dirty="0" smtClean="0"/>
          </a:p>
          <a:p>
            <a:endParaRPr lang="en-US" sz="1200" dirty="0" smtClean="0"/>
          </a:p>
          <a:p>
            <a:r>
              <a:rPr lang="en-US" sz="1200" dirty="0" smtClean="0"/>
              <a:t>(1) </a:t>
            </a:r>
            <a:r>
              <a:rPr lang="en-US" sz="1200" dirty="0" err="1" smtClean="0"/>
              <a:t>Lofgren,CS</a:t>
            </a:r>
            <a:r>
              <a:rPr lang="en-US" sz="1200" dirty="0" smtClean="0"/>
              <a:t> et al</a:t>
            </a:r>
            <a:r>
              <a:rPr lang="en-US" sz="1100" dirty="0" smtClean="0"/>
              <a:t>. Release of </a:t>
            </a:r>
            <a:r>
              <a:rPr lang="en-US" sz="1100" dirty="0" err="1" smtClean="0"/>
              <a:t>chemosterilized</a:t>
            </a:r>
            <a:r>
              <a:rPr lang="en-US" sz="1100" dirty="0" smtClean="0"/>
              <a:t> males for the control of Anopheles </a:t>
            </a:r>
            <a:r>
              <a:rPr lang="en-US" sz="1100" dirty="0" err="1" smtClean="0"/>
              <a:t>albimanus</a:t>
            </a:r>
            <a:r>
              <a:rPr lang="en-US" sz="1100" dirty="0" smtClean="0"/>
              <a:t> in El Salvador. III. Field methods and population control. Am J </a:t>
            </a:r>
            <a:r>
              <a:rPr lang="en-US" sz="1100" dirty="0" err="1" smtClean="0"/>
              <a:t>Trop</a:t>
            </a:r>
            <a:r>
              <a:rPr lang="en-US" sz="1100" dirty="0" smtClean="0"/>
              <a:t> Med Hyg.1974;23:288–297.</a:t>
            </a:r>
            <a:endParaRPr lang="en-US" sz="1200"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SIT</a:t>
            </a:r>
            <a:endParaRPr lang="en-US" dirty="0"/>
          </a:p>
        </p:txBody>
      </p:sp>
      <p:sp>
        <p:nvSpPr>
          <p:cNvPr id="3" name="Content Placeholder 2"/>
          <p:cNvSpPr>
            <a:spLocks noGrp="1"/>
          </p:cNvSpPr>
          <p:nvPr>
            <p:ph idx="1"/>
          </p:nvPr>
        </p:nvSpPr>
        <p:spPr/>
        <p:txBody>
          <a:bodyPr/>
          <a:lstStyle/>
          <a:p>
            <a:r>
              <a:rPr lang="en-US" dirty="0" smtClean="0"/>
              <a:t>Interest in SIT has re-emerged recently, driven by the availability of new technologies that have the potential to provide significant cost-effectiveness improvements for SIT, as well as by recognition of the limitations of current vector control strategies.</a:t>
            </a:r>
          </a:p>
          <a:p>
            <a:endParaRPr lang="en-US" dirty="0" smtClean="0"/>
          </a:p>
          <a:p>
            <a:r>
              <a:rPr lang="en-US" dirty="0" smtClean="0"/>
              <a:t>(And this is pre-</a:t>
            </a:r>
            <a:r>
              <a:rPr lang="en-US" dirty="0" err="1" smtClean="0"/>
              <a:t>Zika</a:t>
            </a:r>
            <a:r>
              <a:rPr lang="en-US" dirty="0" smtClean="0"/>
              <a:t>!)</a:t>
            </a:r>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SIT Problems</a:t>
            </a:r>
            <a:endParaRPr lang="en-US" dirty="0"/>
          </a:p>
        </p:txBody>
      </p:sp>
      <p:sp>
        <p:nvSpPr>
          <p:cNvPr id="3" name="Content Placeholder 2"/>
          <p:cNvSpPr>
            <a:spLocks noGrp="1"/>
          </p:cNvSpPr>
          <p:nvPr>
            <p:ph idx="1"/>
          </p:nvPr>
        </p:nvSpPr>
        <p:spPr/>
        <p:txBody>
          <a:bodyPr>
            <a:normAutofit lnSpcReduction="10000"/>
          </a:bodyPr>
          <a:lstStyle/>
          <a:p>
            <a:pPr lvl="0"/>
            <a:endParaRPr lang="en-US" dirty="0" smtClean="0"/>
          </a:p>
          <a:p>
            <a:pPr lvl="0"/>
            <a:r>
              <a:rPr lang="en-US" dirty="0" smtClean="0"/>
              <a:t>1) Application </a:t>
            </a:r>
            <a:r>
              <a:rPr lang="en-US" dirty="0"/>
              <a:t>to large areas </a:t>
            </a:r>
            <a:r>
              <a:rPr lang="en-US" dirty="0" smtClean="0"/>
              <a:t>needs to be ongoing for a long time, </a:t>
            </a:r>
            <a:r>
              <a:rPr lang="en-US" dirty="0"/>
              <a:t>otherwise migration of wild insects from outside the control area could repopulate</a:t>
            </a:r>
            <a:r>
              <a:rPr lang="en-US" dirty="0" smtClean="0"/>
              <a:t>.</a:t>
            </a:r>
          </a:p>
          <a:p>
            <a:pPr lvl="0"/>
            <a:r>
              <a:rPr lang="en-US" dirty="0" smtClean="0"/>
              <a:t>2) Irradiation can weaken the mosquito giving wild males a survival advantage</a:t>
            </a:r>
          </a:p>
          <a:p>
            <a:r>
              <a:rPr lang="en-US" dirty="0" smtClean="0"/>
              <a:t>3) Cost of producing such a large number of sterile insects is often prohibitive in poorer countries.</a:t>
            </a:r>
          </a:p>
          <a:p>
            <a:pPr lvl="0"/>
            <a:endParaRPr lang="en-US" dirty="0" smtClean="0"/>
          </a:p>
          <a:p>
            <a:pPr lvl="0"/>
            <a:endParaRPr lang="en-US" dirty="0"/>
          </a:p>
          <a:p>
            <a:endParaRPr lang="en-US" dirty="0"/>
          </a:p>
        </p:txBody>
      </p:sp>
    </p:spTree>
    <p:extLst>
      <p:ext uri="{BB962C8B-B14F-4D97-AF65-F5344CB8AC3E}">
        <p14:creationId xmlns:p14="http://schemas.microsoft.com/office/powerpoint/2010/main" val="365667940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SIT Environmental Problems</a:t>
            </a:r>
            <a:endParaRPr lang="en-US" dirty="0"/>
          </a:p>
        </p:txBody>
      </p:sp>
      <p:sp>
        <p:nvSpPr>
          <p:cNvPr id="3" name="Content Placeholder 2"/>
          <p:cNvSpPr>
            <a:spLocks noGrp="1"/>
          </p:cNvSpPr>
          <p:nvPr>
            <p:ph idx="1"/>
          </p:nvPr>
        </p:nvSpPr>
        <p:spPr/>
        <p:txBody>
          <a:bodyPr/>
          <a:lstStyle/>
          <a:p>
            <a:endParaRPr lang="en-US" dirty="0" smtClean="0"/>
          </a:p>
          <a:p>
            <a:r>
              <a:rPr lang="en-US" dirty="0" smtClean="0"/>
              <a:t>Of course, there are lots of problems with using a system that could decimate an entire species--many other creatures, bats, e.g., rely on mosquitoes for food, and so wide-scale eradication of mosquitoes isn't generally seen as a viable strategy.</a:t>
            </a:r>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laria poster.jpg"/>
          <p:cNvPicPr>
            <a:picLocks noGrp="1" noChangeAspect="1"/>
          </p:cNvPicPr>
          <p:nvPr>
            <p:ph idx="1"/>
          </p:nvPr>
        </p:nvPicPr>
        <p:blipFill>
          <a:blip r:embed="rId2" cstate="print"/>
          <a:stretch>
            <a:fillRect/>
          </a:stretch>
        </p:blipFill>
        <p:spPr>
          <a:xfrm>
            <a:off x="2971800" y="1545780"/>
            <a:ext cx="2819400" cy="3311970"/>
          </a:xfrm>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MALARIA RESISTANT MOSQUITOES</a:t>
            </a:r>
            <a:endParaRPr lang="en-US" dirty="0"/>
          </a:p>
        </p:txBody>
      </p:sp>
      <p:sp>
        <p:nvSpPr>
          <p:cNvPr id="3" name="Subtitle 2"/>
          <p:cNvSpPr>
            <a:spLocks noGrp="1"/>
          </p:cNvSpPr>
          <p:nvPr>
            <p:ph type="subTitle" idx="1"/>
          </p:nvPr>
        </p:nvSpPr>
        <p:spPr/>
        <p:txBody>
          <a:bodyPr>
            <a:normAutofit/>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dirty="0" smtClean="0"/>
              <a:t>USA Malaria</a:t>
            </a:r>
            <a:r>
              <a:rPr lang="en-US" sz="800" dirty="0" smtClean="0"/>
              <a:t> </a:t>
            </a:r>
            <a:r>
              <a:rPr lang="en-US" sz="800" dirty="0" smtClean="0">
                <a:solidFill>
                  <a:schemeClr val="tx1"/>
                </a:solidFill>
              </a:rPr>
              <a:t>US Army Medical Department</a:t>
            </a:r>
            <a:endParaRPr lang="en-US" dirty="0" smtClean="0">
              <a:solidFill>
                <a:schemeClr val="tx1"/>
              </a:solidFill>
            </a:endParaRPr>
          </a:p>
        </p:txBody>
      </p:sp>
      <p:pic>
        <p:nvPicPr>
          <p:cNvPr id="16387" name="Content Placeholder 3" descr="malaria us.bmp"/>
          <p:cNvPicPr>
            <a:picLocks noGrp="1" noChangeAspect="1"/>
          </p:cNvPicPr>
          <p:nvPr>
            <p:ph idx="1"/>
          </p:nvPr>
        </p:nvPicPr>
        <p:blipFill>
          <a:blip r:embed="rId2" cstate="print"/>
          <a:srcRect/>
          <a:stretch>
            <a:fillRect/>
          </a:stretch>
        </p:blipFill>
        <p:spPr>
          <a:xfrm>
            <a:off x="914400" y="1428750"/>
            <a:ext cx="7010400" cy="3543300"/>
          </a:xfrm>
          <a:solidFill>
            <a:schemeClr val="accent1"/>
          </a:solidFill>
          <a:ln>
            <a:solidFill>
              <a:srgbClr val="FF0000"/>
            </a:solidFill>
          </a:ln>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Malaria Resistant Mosquitoes</a:t>
            </a:r>
            <a:endParaRPr lang="en-US" dirty="0"/>
          </a:p>
        </p:txBody>
      </p:sp>
      <p:sp>
        <p:nvSpPr>
          <p:cNvPr id="3" name="Content Placeholder 2"/>
          <p:cNvSpPr>
            <a:spLocks noGrp="1"/>
          </p:cNvSpPr>
          <p:nvPr>
            <p:ph idx="1"/>
          </p:nvPr>
        </p:nvSpPr>
        <p:spPr/>
        <p:txBody>
          <a:bodyPr>
            <a:normAutofit/>
          </a:bodyPr>
          <a:lstStyle/>
          <a:p>
            <a:r>
              <a:rPr lang="en-US" dirty="0" smtClean="0"/>
              <a:t>The use of genetically modified mosquitoes refractory to  </a:t>
            </a:r>
            <a:r>
              <a:rPr lang="en-US" i="1" dirty="0" smtClean="0"/>
              <a:t>Plasmodium</a:t>
            </a:r>
            <a:r>
              <a:rPr lang="en-US" dirty="0" smtClean="0"/>
              <a:t> transmission is a potential strategy for controlling vector-borne diseases. </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Malaria Resistant Mosquitoes</a:t>
            </a:r>
            <a:endParaRPr lang="en-US" dirty="0"/>
          </a:p>
        </p:txBody>
      </p:sp>
      <p:sp>
        <p:nvSpPr>
          <p:cNvPr id="3" name="Content Placeholder 2"/>
          <p:cNvSpPr>
            <a:spLocks noGrp="1"/>
          </p:cNvSpPr>
          <p:nvPr>
            <p:ph idx="1"/>
          </p:nvPr>
        </p:nvSpPr>
        <p:spPr/>
        <p:txBody>
          <a:bodyPr>
            <a:normAutofit/>
          </a:bodyPr>
          <a:lstStyle/>
          <a:p>
            <a:r>
              <a:rPr lang="en-US" dirty="0" smtClean="0"/>
              <a:t>In 2013 Smith et al reported the creation of  a transgenic line of </a:t>
            </a:r>
            <a:r>
              <a:rPr lang="en-US" i="1" dirty="0" smtClean="0"/>
              <a:t>Anopheles </a:t>
            </a:r>
            <a:r>
              <a:rPr lang="en-US" i="1" dirty="0" err="1" smtClean="0"/>
              <a:t>stephensi</a:t>
            </a:r>
            <a:r>
              <a:rPr lang="en-US" dirty="0" smtClean="0"/>
              <a:t>, a natural vector of </a:t>
            </a:r>
            <a:r>
              <a:rPr lang="en-US" i="1" dirty="0" smtClean="0"/>
              <a:t>Plasmodium </a:t>
            </a:r>
            <a:r>
              <a:rPr lang="en-US" i="1" dirty="0" err="1" smtClean="0"/>
              <a:t>falciparum</a:t>
            </a:r>
            <a:r>
              <a:rPr lang="en-US" dirty="0" smtClean="0"/>
              <a:t>, which secretes a catalytically inactive </a:t>
            </a:r>
            <a:r>
              <a:rPr lang="en-US" dirty="0" err="1" smtClean="0"/>
              <a:t>phospholipase</a:t>
            </a:r>
            <a:r>
              <a:rPr lang="en-US" dirty="0" smtClean="0"/>
              <a:t> A</a:t>
            </a:r>
            <a:r>
              <a:rPr lang="en-US" baseline="-25000" dirty="0" smtClean="0"/>
              <a:t>2</a:t>
            </a:r>
            <a:r>
              <a:rPr lang="en-US" dirty="0" smtClean="0"/>
              <a:t> (mPLA</a:t>
            </a:r>
            <a:r>
              <a:rPr lang="en-US" baseline="-25000" dirty="0" smtClean="0"/>
              <a:t>2</a:t>
            </a:r>
            <a:r>
              <a:rPr lang="en-US" dirty="0" smtClean="0"/>
              <a:t>) into the </a:t>
            </a:r>
            <a:r>
              <a:rPr lang="en-US" dirty="0" err="1" smtClean="0"/>
              <a:t>midgut</a:t>
            </a:r>
            <a:r>
              <a:rPr lang="en-US" dirty="0" smtClean="0"/>
              <a:t> lumen that </a:t>
            </a:r>
            <a:r>
              <a:rPr lang="en-US" b="1" i="1" dirty="0" smtClean="0"/>
              <a:t>interferes with Plasmodium </a:t>
            </a:r>
            <a:r>
              <a:rPr lang="en-US" b="1" i="1" dirty="0" err="1" smtClean="0"/>
              <a:t>ookinete</a:t>
            </a:r>
            <a:r>
              <a:rPr lang="en-US" b="1" i="1" dirty="0" smtClean="0"/>
              <a:t> invasion.</a:t>
            </a:r>
            <a:r>
              <a:rPr lang="en-US" dirty="0" smtClean="0"/>
              <a:t> </a:t>
            </a:r>
            <a:r>
              <a:rPr lang="en-US" sz="1100" dirty="0" smtClean="0"/>
              <a:t>(1)</a:t>
            </a:r>
          </a:p>
          <a:p>
            <a:pPr fontAlgn="t"/>
            <a:endParaRPr lang="en-US" sz="1000" dirty="0" smtClean="0"/>
          </a:p>
          <a:p>
            <a:pPr fontAlgn="t"/>
            <a:r>
              <a:rPr lang="en-US" sz="900" dirty="0" smtClean="0"/>
              <a:t>(1) PLOS One. 2013; 8(10): e76097. Published online 2013 Oct 1. </a:t>
            </a:r>
            <a:r>
              <a:rPr lang="en-US" sz="900" b="1" dirty="0" smtClean="0"/>
              <a:t>Transgenic Mosquitoes Expressing a </a:t>
            </a:r>
            <a:r>
              <a:rPr lang="en-US" sz="900" b="1" dirty="0" err="1" smtClean="0"/>
              <a:t>Phospholipase</a:t>
            </a:r>
            <a:r>
              <a:rPr lang="en-US" sz="900" b="1" dirty="0" smtClean="0"/>
              <a:t> A</a:t>
            </a:r>
            <a:r>
              <a:rPr lang="en-US" sz="900" b="1" baseline="-25000" dirty="0" smtClean="0"/>
              <a:t>2</a:t>
            </a:r>
            <a:r>
              <a:rPr lang="en-US" sz="900" b="1" dirty="0" smtClean="0"/>
              <a:t> Gene Have a Fitness Advantage When Fed </a:t>
            </a:r>
            <a:r>
              <a:rPr lang="en-US" sz="900" b="1" i="1" dirty="0" smtClean="0"/>
              <a:t>Plasmodium </a:t>
            </a:r>
            <a:r>
              <a:rPr lang="en-US" sz="900" b="1" i="1" dirty="0" err="1" smtClean="0"/>
              <a:t>falciparum</a:t>
            </a:r>
            <a:r>
              <a:rPr lang="en-US" sz="900" b="1" dirty="0" smtClean="0"/>
              <a:t>-Infected Blood; </a:t>
            </a:r>
            <a:r>
              <a:rPr lang="en-US" sz="900" dirty="0" smtClean="0"/>
              <a:t>Smith RC, et al.</a:t>
            </a:r>
          </a:p>
          <a:p>
            <a:endParaRPr lang="en-US" sz="1000" dirty="0" smtClean="0"/>
          </a:p>
          <a:p>
            <a:endParaRPr lang="en-US" sz="1200" dirty="0" smtClean="0"/>
          </a:p>
          <a:p>
            <a:endParaRPr lang="en-US" sz="1400"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Malaria Resistant Mosquitoes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Their experiments show that this transgenic line expressing mPLA</a:t>
            </a:r>
            <a:r>
              <a:rPr lang="en-US" baseline="-25000" dirty="0" smtClean="0"/>
              <a:t>2</a:t>
            </a:r>
            <a:r>
              <a:rPr lang="en-US" dirty="0" smtClean="0"/>
              <a:t> </a:t>
            </a:r>
            <a:r>
              <a:rPr lang="en-US" b="1" i="1" dirty="0" smtClean="0"/>
              <a:t>significantly impairs the development of human malaria parasites in the mosquito </a:t>
            </a:r>
            <a:r>
              <a:rPr lang="en-US" sz="1100" dirty="0" smtClean="0"/>
              <a:t>(1)</a:t>
            </a:r>
          </a:p>
          <a:p>
            <a:endParaRPr lang="en-US" sz="1100" dirty="0" smtClean="0"/>
          </a:p>
          <a:p>
            <a:endParaRPr lang="en-US" sz="1100" dirty="0" smtClean="0"/>
          </a:p>
          <a:p>
            <a:endParaRPr lang="en-US" sz="1100" dirty="0" smtClean="0"/>
          </a:p>
          <a:p>
            <a:endParaRPr lang="en-US" sz="1100" dirty="0" smtClean="0"/>
          </a:p>
          <a:p>
            <a:endParaRPr lang="en-US" sz="1100" dirty="0" smtClean="0"/>
          </a:p>
          <a:p>
            <a:r>
              <a:rPr lang="en-US" sz="900" dirty="0" smtClean="0"/>
              <a:t>(1) PLOS One. 2013; 8(10): e76097. Published online 2013 Oct 1. </a:t>
            </a:r>
            <a:r>
              <a:rPr lang="en-US" sz="900" b="1" dirty="0" smtClean="0"/>
              <a:t>Transgenic Mosquitoes Expressing a </a:t>
            </a:r>
            <a:r>
              <a:rPr lang="en-US" sz="900" b="1" dirty="0" err="1" smtClean="0"/>
              <a:t>Phospholipase</a:t>
            </a:r>
            <a:r>
              <a:rPr lang="en-US" sz="900" b="1" dirty="0" smtClean="0"/>
              <a:t> A</a:t>
            </a:r>
            <a:r>
              <a:rPr lang="en-US" sz="900" b="1" baseline="-25000" dirty="0" smtClean="0"/>
              <a:t>2</a:t>
            </a:r>
            <a:r>
              <a:rPr lang="en-US" sz="900" b="1" dirty="0" smtClean="0"/>
              <a:t> Gene Have a Fitness Advantage When Fed </a:t>
            </a:r>
            <a:r>
              <a:rPr lang="en-US" sz="900" b="1" i="1" dirty="0" smtClean="0"/>
              <a:t>Plasmodium </a:t>
            </a:r>
            <a:r>
              <a:rPr lang="en-US" sz="900" b="1" i="1" dirty="0" err="1" smtClean="0"/>
              <a:t>falciparum</a:t>
            </a:r>
            <a:r>
              <a:rPr lang="en-US" sz="900" b="1" dirty="0" smtClean="0"/>
              <a:t>-Infected Blood; </a:t>
            </a:r>
            <a:r>
              <a:rPr lang="en-US" sz="900" dirty="0" smtClean="0"/>
              <a:t>Smith RC, et al.</a:t>
            </a:r>
          </a:p>
          <a:p>
            <a:endParaRPr lang="en-US" sz="1100"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Malaria Resistant Mosquitoes</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Marelli</a:t>
            </a:r>
            <a:r>
              <a:rPr lang="en-US" dirty="0" smtClean="0"/>
              <a:t> et al also found that, when fed on malaria-infected blood, mosquitoes from their new transgenic line had a </a:t>
            </a:r>
            <a:r>
              <a:rPr lang="en-US" b="1" i="1" dirty="0" smtClean="0"/>
              <a:t>survival advantage </a:t>
            </a:r>
            <a:r>
              <a:rPr lang="en-US" dirty="0" smtClean="0"/>
              <a:t>over non-transgenic mosquitoes. </a:t>
            </a:r>
          </a:p>
          <a:p>
            <a:endParaRPr lang="en-US" dirty="0" smtClean="0"/>
          </a:p>
          <a:p>
            <a:r>
              <a:rPr lang="en-US" dirty="0" smtClean="0"/>
              <a:t>Consistent with these observations, cage experiments with mixed populations of transgenic and non-transgenic mosquitoes showed that the percentage of transgenic mosquitoes increases when maintained on </a:t>
            </a:r>
            <a:r>
              <a:rPr lang="en-US" i="1" dirty="0" smtClean="0"/>
              <a:t>Plasmodium</a:t>
            </a:r>
            <a:r>
              <a:rPr lang="en-US" dirty="0" smtClean="0"/>
              <a:t>-infected blood. </a:t>
            </a:r>
            <a:r>
              <a:rPr lang="en-US" sz="1400" dirty="0" smtClean="0"/>
              <a:t>(1)</a:t>
            </a:r>
          </a:p>
          <a:p>
            <a:endParaRPr lang="en-US" sz="1400" dirty="0" smtClean="0"/>
          </a:p>
          <a:p>
            <a:endParaRPr lang="en-US" sz="1400" dirty="0" smtClean="0"/>
          </a:p>
          <a:p>
            <a:pPr fontAlgn="base"/>
            <a:r>
              <a:rPr lang="en-US" sz="1400" dirty="0" smtClean="0"/>
              <a:t>(1)</a:t>
            </a:r>
            <a:r>
              <a:rPr lang="en-US" sz="1200" dirty="0" smtClean="0"/>
              <a:t> Transgenic malaria-resistant mosquitoes have a fitness advantage when feeding on </a:t>
            </a:r>
            <a:r>
              <a:rPr lang="en-US" sz="1200" i="1" dirty="0" smtClean="0"/>
              <a:t>Plasmodium</a:t>
            </a:r>
            <a:r>
              <a:rPr lang="en-US" sz="1200" dirty="0" smtClean="0"/>
              <a:t>-infected blood</a:t>
            </a:r>
          </a:p>
          <a:p>
            <a:pPr lvl="0" fontAlgn="base"/>
            <a:r>
              <a:rPr lang="en-US" sz="1200" dirty="0" smtClean="0"/>
              <a:t> </a:t>
            </a:r>
            <a:r>
              <a:rPr lang="en-US" sz="1200" dirty="0" err="1" smtClean="0"/>
              <a:t>Marrelli</a:t>
            </a:r>
            <a:r>
              <a:rPr lang="en-US" sz="1200" dirty="0" smtClean="0"/>
              <a:t>  </a:t>
            </a:r>
            <a:r>
              <a:rPr lang="en-US" sz="1200" dirty="0" err="1" smtClean="0"/>
              <a:t>M,et</a:t>
            </a:r>
            <a:r>
              <a:rPr lang="en-US" sz="1200" dirty="0" smtClean="0"/>
              <a:t> al</a:t>
            </a:r>
          </a:p>
          <a:p>
            <a:pPr fontAlgn="t"/>
            <a:r>
              <a:rPr lang="en-US" sz="1400" dirty="0" smtClean="0"/>
              <a:t> </a:t>
            </a:r>
            <a:endParaRPr lang="en-US" sz="1050" dirty="0" smtClean="0"/>
          </a:p>
          <a:p>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Malaria Resistant Mosquitoes</a:t>
            </a:r>
            <a:endParaRPr lang="en-US" sz="4000" dirty="0"/>
          </a:p>
        </p:txBody>
      </p:sp>
      <p:sp>
        <p:nvSpPr>
          <p:cNvPr id="3" name="Content Placeholder 2"/>
          <p:cNvSpPr>
            <a:spLocks noGrp="1"/>
          </p:cNvSpPr>
          <p:nvPr>
            <p:ph idx="1"/>
          </p:nvPr>
        </p:nvSpPr>
        <p:spPr/>
        <p:txBody>
          <a:bodyPr>
            <a:normAutofit/>
          </a:bodyPr>
          <a:lstStyle/>
          <a:p>
            <a:r>
              <a:rPr lang="en-US" dirty="0" smtClean="0"/>
              <a:t>In 2015, </a:t>
            </a:r>
            <a:r>
              <a:rPr lang="en-US" dirty="0" err="1" smtClean="0"/>
              <a:t>Gantz</a:t>
            </a:r>
            <a:r>
              <a:rPr lang="en-US" dirty="0" smtClean="0"/>
              <a:t> and Bier described a technique for creating mutations that invade the genome and </a:t>
            </a:r>
            <a:r>
              <a:rPr lang="en-US" b="1" i="1" dirty="0" smtClean="0"/>
              <a:t>transmit themselves across to the next generation with near 100% success</a:t>
            </a:r>
            <a:r>
              <a:rPr lang="en-US" dirty="0" smtClean="0"/>
              <a:t>, defying the classic laws of </a:t>
            </a:r>
            <a:r>
              <a:rPr lang="en-US" dirty="0" err="1" smtClean="0"/>
              <a:t>Mendelian</a:t>
            </a:r>
            <a:r>
              <a:rPr lang="en-US" dirty="0" smtClean="0"/>
              <a:t> genetics. </a:t>
            </a:r>
            <a:r>
              <a:rPr lang="en-US" sz="1100" dirty="0" smtClean="0"/>
              <a:t>(1)</a:t>
            </a:r>
          </a:p>
          <a:p>
            <a:endParaRPr lang="en-US" sz="1100" dirty="0" smtClean="0"/>
          </a:p>
          <a:p>
            <a:endParaRPr lang="en-US" sz="1100" dirty="0" smtClean="0"/>
          </a:p>
          <a:p>
            <a:endParaRPr lang="en-US" sz="1100" dirty="0" smtClean="0"/>
          </a:p>
          <a:p>
            <a:endParaRPr lang="en-US" sz="1100" dirty="0" smtClean="0"/>
          </a:p>
          <a:p>
            <a:r>
              <a:rPr lang="en-US" sz="900" dirty="0" smtClean="0"/>
              <a:t>(1) Highly efficient Cas9-mediated gene drive for population modification of the malaria vector mosquito  Asian malaria vector </a:t>
            </a:r>
            <a:r>
              <a:rPr lang="en-US" sz="900" i="1" dirty="0" smtClean="0"/>
              <a:t>Anopheles </a:t>
            </a:r>
            <a:r>
              <a:rPr lang="en-US" sz="900" i="1" dirty="0" err="1" smtClean="0"/>
              <a:t>stephensi</a:t>
            </a:r>
            <a:r>
              <a:rPr lang="en-US" sz="900" dirty="0" smtClean="0"/>
              <a:t> Proceedings of the National Academy of Sciences, vol. 112 no. 49, Valentino M. </a:t>
            </a:r>
            <a:r>
              <a:rPr lang="en-US" sz="900" dirty="0" err="1" smtClean="0"/>
              <a:t>Gantz</a:t>
            </a:r>
            <a:r>
              <a:rPr lang="en-US" sz="900" dirty="0" smtClean="0"/>
              <a:t>,  et al, E6736–E6743</a:t>
            </a:r>
          </a:p>
          <a:p>
            <a:endParaRPr lang="en-US" sz="1100" dirty="0" smtClean="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Malaria Resistant Mosquitoes</a:t>
            </a:r>
            <a:endParaRPr lang="en-US" dirty="0"/>
          </a:p>
        </p:txBody>
      </p:sp>
      <p:sp>
        <p:nvSpPr>
          <p:cNvPr id="3" name="Content Placeholder 2"/>
          <p:cNvSpPr>
            <a:spLocks noGrp="1"/>
          </p:cNvSpPr>
          <p:nvPr>
            <p:ph idx="1"/>
          </p:nvPr>
        </p:nvSpPr>
        <p:spPr/>
        <p:txBody>
          <a:bodyPr>
            <a:normAutofit/>
          </a:bodyPr>
          <a:lstStyle/>
          <a:p>
            <a:r>
              <a:rPr lang="en-US" dirty="0" smtClean="0"/>
              <a:t>This generates inheritance in such a way as to spread a gene rapidly through a population, or even an entire species. </a:t>
            </a:r>
            <a:r>
              <a:rPr lang="en-US" sz="1100" dirty="0" smtClean="0"/>
              <a:t>(1)</a:t>
            </a:r>
          </a:p>
          <a:p>
            <a:pPr fontAlgn="base"/>
            <a:endParaRPr lang="en-US" sz="1000" dirty="0" smtClean="0"/>
          </a:p>
          <a:p>
            <a:pPr fontAlgn="base"/>
            <a:endParaRPr lang="en-US" sz="1000" dirty="0" smtClean="0"/>
          </a:p>
          <a:p>
            <a:pPr fontAlgn="base"/>
            <a:endParaRPr lang="en-US" sz="1000" dirty="0" smtClean="0"/>
          </a:p>
          <a:p>
            <a:pPr fontAlgn="base"/>
            <a:endParaRPr lang="en-US" sz="1000" dirty="0" smtClean="0"/>
          </a:p>
          <a:p>
            <a:pPr fontAlgn="base"/>
            <a:endParaRPr lang="en-US" sz="1000" dirty="0" smtClean="0"/>
          </a:p>
          <a:p>
            <a:pPr fontAlgn="base"/>
            <a:endParaRPr lang="en-US" sz="1000" dirty="0" smtClean="0"/>
          </a:p>
          <a:p>
            <a:pPr fontAlgn="base"/>
            <a:r>
              <a:rPr lang="en-US" sz="1000" dirty="0" smtClean="0"/>
              <a:t>(1)</a:t>
            </a:r>
            <a:r>
              <a:rPr lang="en-US" sz="1300" dirty="0" smtClean="0"/>
              <a:t> </a:t>
            </a:r>
            <a:r>
              <a:rPr lang="en-US" sz="1000" dirty="0" smtClean="0"/>
              <a:t>Highly efficient Cas9-mediated gene drive for population modification of the malaria vector mosquito  Asian malaria vector </a:t>
            </a:r>
            <a:r>
              <a:rPr lang="en-US" sz="1000" i="1" dirty="0" smtClean="0"/>
              <a:t>Anopheles </a:t>
            </a:r>
            <a:r>
              <a:rPr lang="en-US" sz="1000" i="1" dirty="0" err="1" smtClean="0"/>
              <a:t>stephensi</a:t>
            </a:r>
            <a:r>
              <a:rPr lang="en-US" sz="1000" dirty="0" smtClean="0"/>
              <a:t> Proceedings of the National Academy of Sciences, vol. 112 no. 49, Valentino M. </a:t>
            </a:r>
            <a:r>
              <a:rPr lang="en-US" sz="1000" dirty="0" err="1" smtClean="0"/>
              <a:t>Gantz</a:t>
            </a:r>
            <a:r>
              <a:rPr lang="en-US" sz="1000" dirty="0" smtClean="0"/>
              <a:t>,  et al, E6736–E6743</a:t>
            </a:r>
          </a:p>
          <a:p>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From June 2016 Smithsonian Magazine </a:t>
            </a:r>
            <a:r>
              <a:rPr lang="en-US" sz="1000" dirty="0" smtClean="0"/>
              <a:t>(Kevin </a:t>
            </a:r>
            <a:r>
              <a:rPr lang="en-US" sz="1000" dirty="0" err="1" smtClean="0"/>
              <a:t>M.Esvelt</a:t>
            </a:r>
            <a:r>
              <a:rPr lang="en-US" sz="1000" dirty="0" smtClean="0"/>
              <a:t>, Wyss Institute for </a:t>
            </a:r>
            <a:r>
              <a:rPr lang="en-US" sz="1000" dirty="0" err="1" smtClean="0"/>
              <a:t>Biologicall</a:t>
            </a:r>
            <a:r>
              <a:rPr lang="en-US" sz="1000" dirty="0" smtClean="0"/>
              <a:t> y Inspired Engineering, Harvard Medical School, Tony Nolan, Imperial College, London)</a:t>
            </a:r>
            <a:endParaRPr lang="en-US" sz="1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45355" y="1450975"/>
            <a:ext cx="5853289" cy="3292475"/>
          </a:xfrm>
          <a:prstGeom prst="rect">
            <a:avLst/>
          </a:prstGeom>
          <a:noFill/>
          <a:ln w="9525">
            <a:noFill/>
            <a:miter lim="800000"/>
            <a:headEnd/>
            <a:tailEnd/>
          </a:ln>
          <a:effectLst/>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Malaria Resistant Mosquitoes</a:t>
            </a:r>
            <a:endParaRPr lang="en-US" dirty="0"/>
          </a:p>
        </p:txBody>
      </p:sp>
      <p:sp>
        <p:nvSpPr>
          <p:cNvPr id="3" name="Content Placeholder 2"/>
          <p:cNvSpPr>
            <a:spLocks noGrp="1"/>
          </p:cNvSpPr>
          <p:nvPr>
            <p:ph idx="1"/>
          </p:nvPr>
        </p:nvSpPr>
        <p:spPr/>
        <p:txBody>
          <a:bodyPr>
            <a:normAutofit lnSpcReduction="10000"/>
          </a:bodyPr>
          <a:lstStyle/>
          <a:p>
            <a:r>
              <a:rPr lang="en-US" dirty="0" smtClean="0"/>
              <a:t>At this level of efficiency, a single mosquito equipped with a parasite-transmission blocking gene could in theory </a:t>
            </a:r>
            <a:r>
              <a:rPr lang="en-US" b="1" i="1" dirty="0" smtClean="0"/>
              <a:t>spread malaria resistance through an entire breeding population in a single season. </a:t>
            </a:r>
          </a:p>
          <a:p>
            <a:endParaRPr lang="en-US" dirty="0" smtClean="0"/>
          </a:p>
          <a:p>
            <a:endParaRPr lang="en-US" dirty="0" smtClean="0"/>
          </a:p>
          <a:p>
            <a:r>
              <a:rPr lang="en-US" dirty="0" smtClean="0"/>
              <a:t>A collaboration is under way, based on this study, to do just that.</a:t>
            </a:r>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laria poster 2.jpg"/>
          <p:cNvPicPr>
            <a:picLocks noGrp="1" noChangeAspect="1"/>
          </p:cNvPicPr>
          <p:nvPr>
            <p:ph idx="1"/>
          </p:nvPr>
        </p:nvPicPr>
        <p:blipFill>
          <a:blip r:embed="rId2" cstate="print"/>
          <a:stretch>
            <a:fillRect/>
          </a:stretch>
        </p:blipFill>
        <p:spPr>
          <a:xfrm>
            <a:off x="2514600" y="1657350"/>
            <a:ext cx="3581400" cy="3200400"/>
          </a:xfrm>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Malaria Vaccine</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Malaria</a:t>
            </a:r>
            <a:endParaRPr lang="en-US" dirty="0"/>
          </a:p>
        </p:txBody>
      </p:sp>
      <p:sp>
        <p:nvSpPr>
          <p:cNvPr id="3" name="Content Placeholder 2"/>
          <p:cNvSpPr>
            <a:spLocks noGrp="1"/>
          </p:cNvSpPr>
          <p:nvPr>
            <p:ph idx="1"/>
          </p:nvPr>
        </p:nvSpPr>
        <p:spPr/>
        <p:txBody>
          <a:bodyPr>
            <a:normAutofit lnSpcReduction="10000"/>
          </a:bodyPr>
          <a:lstStyle/>
          <a:p>
            <a:r>
              <a:rPr lang="en-US" dirty="0" smtClean="0"/>
              <a:t>But that was a long time ago…</a:t>
            </a:r>
          </a:p>
          <a:p>
            <a:endParaRPr lang="en-US" dirty="0" smtClean="0"/>
          </a:p>
          <a:p>
            <a:r>
              <a:rPr lang="en-US" dirty="0" smtClean="0"/>
              <a:t>And in the US</a:t>
            </a:r>
          </a:p>
          <a:p>
            <a:endParaRPr lang="en-US" dirty="0" smtClean="0"/>
          </a:p>
          <a:p>
            <a:endParaRPr lang="en-US" dirty="0" smtClean="0"/>
          </a:p>
          <a:p>
            <a:endParaRPr lang="en-US" dirty="0" smtClean="0"/>
          </a:p>
          <a:p>
            <a:r>
              <a:rPr lang="en-US" dirty="0" smtClean="0"/>
              <a:t>What about now?   And the world?</a:t>
            </a:r>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Malaria Vaccine</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r>
              <a:rPr lang="en-US" dirty="0" smtClean="0"/>
              <a:t>More than 30 P. </a:t>
            </a:r>
            <a:r>
              <a:rPr lang="en-US" dirty="0" err="1" smtClean="0"/>
              <a:t>falciparum</a:t>
            </a:r>
            <a:r>
              <a:rPr lang="en-US" dirty="0" smtClean="0"/>
              <a:t> malaria vaccine candidates in the pipeline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RTS,S/AS01 Malaria Vaccine</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endParaRPr lang="en-US" dirty="0" smtClean="0"/>
          </a:p>
          <a:p>
            <a:endParaRPr lang="en-US" dirty="0" smtClean="0"/>
          </a:p>
          <a:p>
            <a:pPr algn="ctr"/>
            <a:r>
              <a:rPr lang="en-US" sz="3800" dirty="0" smtClean="0"/>
              <a:t>Thus far, </a:t>
            </a:r>
            <a:r>
              <a:rPr lang="en-US" sz="3800" b="1" dirty="0" smtClean="0"/>
              <a:t>only one</a:t>
            </a:r>
            <a:r>
              <a:rPr lang="en-US" sz="3800" dirty="0" smtClean="0"/>
              <a:t>, the RTS,S/AS01 vaccine has completed Phase 3 evaluation and received a positive regulatory assessment. </a:t>
            </a:r>
            <a:r>
              <a:rPr lang="en-US" sz="1100" dirty="0" smtClean="0"/>
              <a:t>(1)</a:t>
            </a:r>
          </a:p>
          <a:p>
            <a:r>
              <a:rPr lang="en-US" sz="2800" dirty="0" smtClean="0"/>
              <a:t>                                                                                                                                                                       </a:t>
            </a:r>
          </a:p>
          <a:p>
            <a:endParaRPr lang="en-US" sz="2800" dirty="0" smtClean="0"/>
          </a:p>
          <a:p>
            <a:endParaRPr lang="en-US" sz="2800" dirty="0" smtClean="0"/>
          </a:p>
          <a:p>
            <a:endParaRPr lang="en-US" sz="2800" dirty="0" smtClean="0"/>
          </a:p>
          <a:p>
            <a:pPr>
              <a:buNone/>
            </a:pPr>
            <a:r>
              <a:rPr lang="en-US" sz="2800" dirty="0" smtClean="0"/>
              <a:t>                                                                   </a:t>
            </a:r>
            <a:r>
              <a:rPr lang="en-US" sz="900" dirty="0" smtClean="0"/>
              <a:t>(1) Malaria vaccine: WHO position paper – January 2016</a:t>
            </a:r>
          </a:p>
          <a:p>
            <a:endParaRPr lang="en-US"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RTS,S/AS01 Malaria Vaccine</a:t>
            </a:r>
            <a:endParaRPr lang="en-US" dirty="0"/>
          </a:p>
        </p:txBody>
      </p:sp>
      <p:sp>
        <p:nvSpPr>
          <p:cNvPr id="3" name="Content Placeholder 2"/>
          <p:cNvSpPr>
            <a:spLocks noGrp="1"/>
          </p:cNvSpPr>
          <p:nvPr>
            <p:ph idx="1"/>
          </p:nvPr>
        </p:nvSpPr>
        <p:spPr/>
        <p:txBody>
          <a:bodyPr>
            <a:normAutofit fontScale="85000" lnSpcReduction="20000"/>
          </a:bodyPr>
          <a:lstStyle/>
          <a:p>
            <a:pPr fontAlgn="base">
              <a:buNone/>
            </a:pPr>
            <a:endParaRPr lang="en-US" dirty="0" smtClean="0"/>
          </a:p>
          <a:p>
            <a:pPr fontAlgn="base"/>
            <a:endParaRPr lang="en-US" dirty="0" smtClean="0"/>
          </a:p>
          <a:p>
            <a:pPr fontAlgn="base">
              <a:buNone/>
            </a:pPr>
            <a:r>
              <a:rPr lang="en-US" dirty="0" smtClean="0"/>
              <a:t>           </a:t>
            </a:r>
            <a:r>
              <a:rPr lang="en-US" b="1" dirty="0" smtClean="0"/>
              <a:t>Only effective against </a:t>
            </a:r>
            <a:r>
              <a:rPr lang="en-US" b="1" i="1" dirty="0" smtClean="0"/>
              <a:t>Plasmodium </a:t>
            </a:r>
            <a:r>
              <a:rPr lang="en-US" b="1" i="1" dirty="0" err="1" smtClean="0"/>
              <a:t>falciparum</a:t>
            </a:r>
            <a:r>
              <a:rPr lang="en-US" b="1" i="1" dirty="0" smtClean="0"/>
              <a:t> </a:t>
            </a:r>
            <a:r>
              <a:rPr lang="en-US" sz="1300" b="1" i="1" dirty="0" smtClean="0"/>
              <a:t>(1,2)</a:t>
            </a:r>
            <a:endParaRPr lang="en-US" sz="1300" b="1" dirty="0" smtClean="0"/>
          </a:p>
          <a:p>
            <a:pPr fontAlgn="base">
              <a:buNone/>
            </a:pPr>
            <a:endParaRPr lang="en-US" dirty="0" smtClean="0"/>
          </a:p>
          <a:p>
            <a:pPr fontAlgn="base"/>
            <a:endParaRPr lang="en-US" dirty="0" smtClean="0"/>
          </a:p>
          <a:p>
            <a:pPr fontAlgn="base"/>
            <a:endParaRPr lang="en-US" sz="1400" dirty="0" smtClean="0"/>
          </a:p>
          <a:p>
            <a:pPr fontAlgn="base"/>
            <a:endParaRPr lang="en-US" sz="1400" dirty="0" smtClean="0"/>
          </a:p>
          <a:p>
            <a:pPr>
              <a:buNone/>
            </a:pPr>
            <a:r>
              <a:rPr lang="en-US" sz="1400" dirty="0" smtClean="0"/>
              <a:t>        (1) Malaria vaccine: WHO position paper – January 2016</a:t>
            </a:r>
          </a:p>
          <a:p>
            <a:r>
              <a:rPr lang="en-US" sz="1400" dirty="0" smtClean="0"/>
              <a:t>(2)</a:t>
            </a:r>
            <a:r>
              <a:rPr lang="en-US" sz="1400" dirty="0" smtClean="0">
                <a:hlinkClick r:id="rId2" tooltip="Lancet (London, England)."/>
              </a:rPr>
              <a:t> </a:t>
            </a:r>
            <a:r>
              <a:rPr lang="en-US" sz="1400" dirty="0" smtClean="0"/>
              <a:t>Efficacy and safety of RTS,S/AS01 malaria vaccine with or without a booster dose in infants and children in Africa: final results of a phase 3, individually </a:t>
            </a:r>
            <a:r>
              <a:rPr lang="en-US" sz="1400" dirty="0" err="1" smtClean="0"/>
              <a:t>randomised</a:t>
            </a:r>
            <a:r>
              <a:rPr lang="en-US" sz="1400" dirty="0" smtClean="0"/>
              <a:t>, controlled trial. The Lancet. 2015 Jul 4;386(9988):31-45; RTS,S Clinical Trials Partnership. </a:t>
            </a:r>
          </a:p>
          <a:p>
            <a:pPr fontAlgn="base"/>
            <a:endParaRPr lang="en-US" sz="1400" dirty="0" smtClean="0"/>
          </a:p>
          <a:p>
            <a:pPr fontAlgn="base"/>
            <a:r>
              <a:rPr lang="en-US" sz="1200" dirty="0" smtClean="0"/>
              <a:t>                                                                                                                                                       </a:t>
            </a:r>
            <a:endParaRPr lang="en-US" sz="1200" b="1" dirty="0" smtClean="0"/>
          </a:p>
          <a:p>
            <a:pPr fontAlgn="base"/>
            <a:endParaRPr lang="en-US" sz="1400" dirty="0" smtClean="0"/>
          </a:p>
          <a:p>
            <a:endParaRPr lang="en-US"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RTS,S/AS01 Malaria Vaccine</a:t>
            </a:r>
            <a:endParaRPr lang="en-US" b="1" dirty="0"/>
          </a:p>
        </p:txBody>
      </p:sp>
      <p:sp>
        <p:nvSpPr>
          <p:cNvPr id="3" name="Content Placeholder 2"/>
          <p:cNvSpPr>
            <a:spLocks noGrp="1"/>
          </p:cNvSpPr>
          <p:nvPr>
            <p:ph idx="1"/>
          </p:nvPr>
        </p:nvSpPr>
        <p:spPr/>
        <p:txBody>
          <a:bodyPr>
            <a:normAutofit/>
          </a:bodyPr>
          <a:lstStyle/>
          <a:p>
            <a:pPr algn="ctr"/>
            <a:endParaRPr lang="en-US" dirty="0" smtClean="0"/>
          </a:p>
          <a:p>
            <a:pPr algn="ctr">
              <a:buNone/>
            </a:pPr>
            <a:r>
              <a:rPr lang="en-US" dirty="0" smtClean="0"/>
              <a:t>2 Groups Studied</a:t>
            </a:r>
          </a:p>
          <a:p>
            <a:pPr algn="ctr"/>
            <a:endParaRPr lang="en-US" dirty="0" smtClean="0"/>
          </a:p>
          <a:p>
            <a:r>
              <a:rPr lang="en-US" dirty="0" smtClean="0"/>
              <a:t>A) Infants 6 weeks old at time of 1</a:t>
            </a:r>
            <a:r>
              <a:rPr lang="en-US" baseline="30000" dirty="0" smtClean="0"/>
              <a:t>st</a:t>
            </a:r>
            <a:r>
              <a:rPr lang="en-US" dirty="0" smtClean="0"/>
              <a:t> dose</a:t>
            </a:r>
          </a:p>
          <a:p>
            <a:endParaRPr lang="en-US" dirty="0" smtClean="0"/>
          </a:p>
          <a:p>
            <a:r>
              <a:rPr lang="en-US" dirty="0" smtClean="0"/>
              <a:t>B) Young Children 5-17 months</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RTS,S/AS01 Malaria Vaccine Phase 3 Trial</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b="1" dirty="0" smtClean="0"/>
              <a:t>&gt; 15,000 infants/young children </a:t>
            </a:r>
            <a:r>
              <a:rPr lang="en-US" dirty="0" smtClean="0"/>
              <a:t>in 7 sub-Saharan African countries (Burkina Faso, Gabon, Ghana, Kenya, Malawi, Mozambique, and Tanzania). </a:t>
            </a:r>
          </a:p>
          <a:p>
            <a:endParaRPr lang="en-US" dirty="0" smtClean="0"/>
          </a:p>
          <a:p>
            <a:r>
              <a:rPr lang="en-US" dirty="0" smtClean="0"/>
              <a:t>B) Trial sites in these countries represented a range of malaria transmission settings (low, medium and high) in order to determine the vaccine’s efficacy in these different settings.</a:t>
            </a:r>
            <a:r>
              <a:rPr lang="en-US" sz="4000" dirty="0" smtClean="0"/>
              <a:t> </a:t>
            </a:r>
            <a:r>
              <a:rPr lang="en-US" sz="1200" dirty="0" smtClean="0"/>
              <a:t>(1,2)</a:t>
            </a:r>
          </a:p>
          <a:p>
            <a:endParaRPr lang="en-US" sz="1200" dirty="0" smtClean="0"/>
          </a:p>
          <a:p>
            <a:pPr>
              <a:buAutoNum type="arabicParenBoth"/>
            </a:pPr>
            <a:r>
              <a:rPr lang="en-US" sz="1200" dirty="0" smtClean="0"/>
              <a:t>(1) Malaria vaccine: WHO position paper – January 2016</a:t>
            </a:r>
          </a:p>
          <a:p>
            <a:pPr>
              <a:buAutoNum type="arabicParenBoth"/>
            </a:pPr>
            <a:r>
              <a:rPr lang="en-US" sz="1200" dirty="0" smtClean="0"/>
              <a:t>(2)</a:t>
            </a:r>
            <a:r>
              <a:rPr lang="en-US" sz="1200" dirty="0" smtClean="0">
                <a:hlinkClick r:id="rId2" tooltip="Lancet (London, England)."/>
              </a:rPr>
              <a:t> </a:t>
            </a:r>
            <a:r>
              <a:rPr lang="en-US" sz="1200" dirty="0" smtClean="0"/>
              <a:t>Efficacy and safety of RTS,S/AS01 malaria vaccine with or without a booster dose in infants and children in Africa: final results of a phase 3, individually </a:t>
            </a:r>
            <a:r>
              <a:rPr lang="en-US" sz="1200" dirty="0" err="1" smtClean="0"/>
              <a:t>randomised</a:t>
            </a:r>
            <a:r>
              <a:rPr lang="en-US" sz="1200" dirty="0" smtClean="0"/>
              <a:t>, controlled trial. The Lancet. 2015 Jul 4;386(9988):31-45; RTS,S Clinical Trials Partnership. </a:t>
            </a:r>
          </a:p>
          <a:p>
            <a:endParaRPr lang="en-US" sz="1200" dirty="0" smtClean="0"/>
          </a:p>
          <a:p>
            <a:r>
              <a:rPr lang="en-US" sz="1100" dirty="0" smtClean="0"/>
              <a:t>                                                                                                                            </a:t>
            </a:r>
          </a:p>
          <a:p>
            <a:endParaRPr lang="en-US"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RTS,S/AS01 Malaria Vaccine Trial</a:t>
            </a:r>
            <a:endParaRPr lang="en-US" dirty="0"/>
          </a:p>
        </p:txBody>
      </p:sp>
      <p:sp>
        <p:nvSpPr>
          <p:cNvPr id="3" name="Content Placeholder 2"/>
          <p:cNvSpPr>
            <a:spLocks noGrp="1"/>
          </p:cNvSpPr>
          <p:nvPr>
            <p:ph idx="1"/>
          </p:nvPr>
        </p:nvSpPr>
        <p:spPr/>
        <p:txBody>
          <a:bodyPr>
            <a:normAutofit fontScale="25000" lnSpcReduction="20000"/>
          </a:bodyPr>
          <a:lstStyle/>
          <a:p>
            <a:pPr algn="ctr" fontAlgn="base"/>
            <a:r>
              <a:rPr lang="en-US" sz="5500" b="1" dirty="0" smtClean="0"/>
              <a:t>2 Target Age Groups in Trial.</a:t>
            </a:r>
          </a:p>
          <a:p>
            <a:pPr fontAlgn="base"/>
            <a:endParaRPr lang="en-US" sz="4200" dirty="0" smtClean="0"/>
          </a:p>
          <a:p>
            <a:pPr fontAlgn="base"/>
            <a:r>
              <a:rPr lang="en-US" sz="8000" dirty="0" smtClean="0"/>
              <a:t>A) </a:t>
            </a:r>
            <a:r>
              <a:rPr lang="en-US" sz="8000" b="1" dirty="0" smtClean="0"/>
              <a:t>Infants </a:t>
            </a:r>
            <a:r>
              <a:rPr lang="en-US" sz="8000" dirty="0" smtClean="0"/>
              <a:t> received the malaria vaccine together with routine childhood vaccines at </a:t>
            </a:r>
            <a:r>
              <a:rPr lang="en-US" sz="8000" b="1" dirty="0" smtClean="0"/>
              <a:t>6, 10, and 14 weeks of age </a:t>
            </a:r>
            <a:r>
              <a:rPr lang="en-US" sz="8000" dirty="0" smtClean="0"/>
              <a:t>as well as at </a:t>
            </a:r>
            <a:r>
              <a:rPr lang="en-US" sz="8000" b="1" dirty="0" smtClean="0"/>
              <a:t>20 months</a:t>
            </a:r>
            <a:r>
              <a:rPr lang="en-US" sz="8000" dirty="0" smtClean="0"/>
              <a:t>. (mean follow-up 38 months)</a:t>
            </a:r>
          </a:p>
          <a:p>
            <a:pPr fontAlgn="base"/>
            <a:endParaRPr lang="en-US" sz="8000" dirty="0" smtClean="0"/>
          </a:p>
          <a:p>
            <a:pPr fontAlgn="base">
              <a:buNone/>
            </a:pPr>
            <a:endParaRPr lang="en-US" sz="8000" dirty="0" smtClean="0"/>
          </a:p>
          <a:p>
            <a:pPr fontAlgn="base">
              <a:buNone/>
            </a:pPr>
            <a:r>
              <a:rPr lang="en-US" sz="8000" dirty="0" smtClean="0"/>
              <a:t>    B) Other group: </a:t>
            </a:r>
            <a:r>
              <a:rPr lang="en-US" sz="8000" b="1" dirty="0" smtClean="0"/>
              <a:t>Young children  who got their 1</a:t>
            </a:r>
            <a:r>
              <a:rPr lang="en-US" sz="8000" b="1" baseline="30000" dirty="0" smtClean="0"/>
              <a:t>st</a:t>
            </a:r>
            <a:r>
              <a:rPr lang="en-US" sz="8000" b="1" dirty="0" smtClean="0"/>
              <a:t> dose of vaccine between  5 - 17 months of age </a:t>
            </a:r>
            <a:r>
              <a:rPr lang="en-US" sz="8000" dirty="0" smtClean="0"/>
              <a:t>followed by additional doses every month x 2 (3 dose total) and then a 4th dose 20 months later.  (mean follow-up 48 months). </a:t>
            </a:r>
            <a:r>
              <a:rPr lang="en-US" sz="2800" dirty="0" smtClean="0"/>
              <a:t>(1,2) </a:t>
            </a:r>
          </a:p>
          <a:p>
            <a:pPr fontAlgn="base"/>
            <a:endParaRPr lang="en-US" sz="2800" dirty="0" smtClean="0"/>
          </a:p>
          <a:p>
            <a:pPr>
              <a:buNone/>
            </a:pPr>
            <a:endParaRPr lang="en-US" sz="2800" dirty="0" smtClean="0"/>
          </a:p>
          <a:p>
            <a:pPr>
              <a:buNone/>
            </a:pPr>
            <a:endParaRPr lang="en-US" sz="2800" dirty="0" smtClean="0"/>
          </a:p>
          <a:p>
            <a:pPr>
              <a:buNone/>
            </a:pPr>
            <a:r>
              <a:rPr lang="en-US" sz="2800" dirty="0" smtClean="0"/>
              <a:t>1) Malaria vaccine: WHO position paper – January 2016</a:t>
            </a:r>
          </a:p>
          <a:p>
            <a:pPr>
              <a:buNone/>
            </a:pPr>
            <a:r>
              <a:rPr lang="en-US" sz="2800" dirty="0" smtClean="0"/>
              <a:t>(2)</a:t>
            </a:r>
            <a:r>
              <a:rPr lang="en-US" sz="2800" dirty="0" smtClean="0">
                <a:hlinkClick r:id="rId2" tooltip="Lancet (London, England)."/>
              </a:rPr>
              <a:t> </a:t>
            </a:r>
            <a:r>
              <a:rPr lang="en-US" sz="2800" dirty="0" smtClean="0"/>
              <a:t>Efficacy and safety of RTS,S/AS01 malaria vaccine with or without a booster dose in infants and children in Africa: final results of a phase 3, individually </a:t>
            </a:r>
            <a:r>
              <a:rPr lang="en-US" sz="2800" dirty="0" err="1" smtClean="0"/>
              <a:t>randomised</a:t>
            </a:r>
            <a:r>
              <a:rPr lang="en-US" sz="2800" dirty="0" smtClean="0"/>
              <a:t>, controlled trial. The Lancet. 2015 Jul 4;386(9988):31-45; RTS,S Clinical Trials Partnership. </a:t>
            </a:r>
          </a:p>
          <a:p>
            <a:pPr fontAlgn="base"/>
            <a:endParaRPr lang="en-US" sz="28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2300" dirty="0" smtClean="0"/>
          </a:p>
          <a:p>
            <a:pPr>
              <a:buNone/>
            </a:pPr>
            <a:endParaRPr lang="en-US" sz="2300" dirty="0" smtClean="0"/>
          </a:p>
          <a:p>
            <a:pPr>
              <a:buNone/>
            </a:pPr>
            <a:endParaRPr lang="en-US" sz="2300" dirty="0" smtClean="0"/>
          </a:p>
          <a:p>
            <a:pPr>
              <a:buNone/>
            </a:pPr>
            <a:endParaRPr lang="en-US" sz="2300" dirty="0" smtClean="0"/>
          </a:p>
          <a:p>
            <a:pPr>
              <a:buNone/>
            </a:pPr>
            <a:endParaRPr lang="en-US" sz="2300" dirty="0" smtClean="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RTS,S/AS01 Malaria Vaccine Trial</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smtClean="0"/>
          </a:p>
          <a:p>
            <a:pPr algn="ctr"/>
            <a:r>
              <a:rPr lang="en-US" b="1" dirty="0" smtClean="0"/>
              <a:t>3  </a:t>
            </a:r>
            <a:r>
              <a:rPr lang="en-US" b="1" dirty="0" err="1" smtClean="0"/>
              <a:t>vs</a:t>
            </a:r>
            <a:r>
              <a:rPr lang="en-US" b="1" dirty="0" smtClean="0"/>
              <a:t> 4 doses</a:t>
            </a:r>
            <a:r>
              <a:rPr lang="en-US" dirty="0" smtClean="0"/>
              <a:t> of vaccine was also studied </a:t>
            </a:r>
            <a:r>
              <a:rPr lang="en-US" sz="1100" dirty="0" smtClean="0"/>
              <a:t>(1,2)</a:t>
            </a:r>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buNone/>
            </a:pPr>
            <a:r>
              <a:rPr lang="en-US" sz="1100" dirty="0" smtClean="0"/>
              <a:t>(</a:t>
            </a:r>
            <a:r>
              <a:rPr lang="en-US" sz="900" dirty="0" smtClean="0"/>
              <a:t>1) Malaria vaccine: WHO position paper – January 2016</a:t>
            </a:r>
          </a:p>
          <a:p>
            <a:pPr>
              <a:buNone/>
            </a:pPr>
            <a:r>
              <a:rPr lang="en-US" sz="900" dirty="0" smtClean="0"/>
              <a:t>(2)</a:t>
            </a:r>
            <a:r>
              <a:rPr lang="en-US" sz="900" dirty="0" smtClean="0">
                <a:hlinkClick r:id="rId2" tooltip="Lancet (London, England)."/>
              </a:rPr>
              <a:t> </a:t>
            </a:r>
            <a:r>
              <a:rPr lang="en-US" sz="900" dirty="0" smtClean="0"/>
              <a:t>Efficacy and safety of RTS,S/AS01 malaria vaccine with or without a booster dose in infants and children in Africa: final results of a phase 3, individually </a:t>
            </a:r>
            <a:r>
              <a:rPr lang="en-US" sz="900" dirty="0" err="1" smtClean="0"/>
              <a:t>randomised</a:t>
            </a:r>
            <a:r>
              <a:rPr lang="en-US" sz="900" dirty="0" smtClean="0"/>
              <a:t>, controlled trial. The Lancet. 2015 Jul 4;386(9988):31-45; RTS,S Clinical Trials Partnership. </a:t>
            </a:r>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RTS,S/AS01 Malaria Vaccine Trial </a:t>
            </a:r>
            <a:r>
              <a:rPr lang="en-US" sz="3600" b="1" dirty="0" smtClean="0"/>
              <a:t>Results</a:t>
            </a:r>
            <a:endParaRPr lang="en-US" sz="3600" b="1"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r>
              <a:rPr lang="en-US" b="1" dirty="0" smtClean="0"/>
              <a:t>4 doses of vaccine are necessary</a:t>
            </a:r>
          </a:p>
          <a:p>
            <a:endParaRPr lang="en-US" dirty="0" smtClean="0"/>
          </a:p>
          <a:p>
            <a:r>
              <a:rPr lang="en-US" dirty="0" smtClean="0"/>
              <a:t>First 3 doses every month and a 4th dose 20 months later. </a:t>
            </a:r>
            <a:r>
              <a:rPr lang="en-US" sz="1100" dirty="0" smtClean="0"/>
              <a:t>(1,2)</a:t>
            </a:r>
          </a:p>
          <a:p>
            <a:endParaRPr lang="en-US" sz="1100" dirty="0" smtClean="0"/>
          </a:p>
          <a:p>
            <a:pPr>
              <a:buNone/>
            </a:pPr>
            <a:endParaRPr lang="en-US" sz="1100" dirty="0" smtClean="0"/>
          </a:p>
          <a:p>
            <a:pPr>
              <a:buNone/>
            </a:pPr>
            <a:r>
              <a:rPr lang="en-US" sz="1100" dirty="0" smtClean="0"/>
              <a:t>(1) Malaria vaccine: WHO position paper – January 2016</a:t>
            </a:r>
          </a:p>
          <a:p>
            <a:pPr>
              <a:buNone/>
            </a:pPr>
            <a:r>
              <a:rPr lang="en-US" sz="1100" dirty="0" smtClean="0"/>
              <a:t>(2)</a:t>
            </a:r>
            <a:r>
              <a:rPr lang="en-US" sz="1100" dirty="0" smtClean="0">
                <a:hlinkClick r:id="rId2" tooltip="Lancet (London, England)."/>
              </a:rPr>
              <a:t> </a:t>
            </a:r>
            <a:r>
              <a:rPr lang="en-US" sz="1100" dirty="0" smtClean="0"/>
              <a:t>Efficacy and safety of RTS,S/AS01 malaria vaccine with or without a booster dose in infants and children in Africa: final results of a phase 3, individually </a:t>
            </a:r>
            <a:r>
              <a:rPr lang="en-US" sz="1100" dirty="0" err="1" smtClean="0"/>
              <a:t>randomised</a:t>
            </a:r>
            <a:r>
              <a:rPr lang="en-US" sz="1100" dirty="0" smtClean="0"/>
              <a:t>, controlled trial. The Lancet. 2015 Jul 4;386(9988):31-45; RTS,S Clinical Trials Partnership. </a:t>
            </a:r>
          </a:p>
          <a:p>
            <a:endParaRPr lang="en-US" sz="1100" dirty="0" smtClean="0"/>
          </a:p>
          <a:p>
            <a:endParaRPr lang="en-US" sz="1100" dirty="0" smtClean="0"/>
          </a:p>
          <a:p>
            <a:pPr fontAlgn="base"/>
            <a:r>
              <a:rPr lang="en-US" sz="900" dirty="0" smtClean="0"/>
              <a:t>                                                                                                                                                                      </a:t>
            </a:r>
          </a:p>
          <a:p>
            <a:endParaRPr lang="en-US" sz="2800" dirty="0" smtClean="0"/>
          </a:p>
          <a:p>
            <a:endParaRPr lang="en-US" sz="1100" dirty="0" smtClean="0"/>
          </a:p>
          <a:p>
            <a:endParaRPr lang="en-US" sz="1100"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RTS,S/AS01 Malaria Vaccine Trial </a:t>
            </a:r>
            <a:r>
              <a:rPr lang="en-US" sz="4000" b="1" dirty="0" smtClean="0"/>
              <a:t>Infants</a:t>
            </a:r>
            <a:endParaRPr lang="en-US" sz="4000" b="1" dirty="0"/>
          </a:p>
        </p:txBody>
      </p:sp>
      <p:sp>
        <p:nvSpPr>
          <p:cNvPr id="3" name="Content Placeholder 2"/>
          <p:cNvSpPr>
            <a:spLocks noGrp="1"/>
          </p:cNvSpPr>
          <p:nvPr>
            <p:ph idx="1"/>
          </p:nvPr>
        </p:nvSpPr>
        <p:spPr/>
        <p:txBody>
          <a:bodyPr>
            <a:normAutofit fontScale="77500" lnSpcReduction="20000"/>
          </a:bodyPr>
          <a:lstStyle/>
          <a:p>
            <a:r>
              <a:rPr lang="en-US" dirty="0" smtClean="0"/>
              <a:t> </a:t>
            </a:r>
          </a:p>
          <a:p>
            <a:r>
              <a:rPr lang="en-US" b="1" dirty="0" smtClean="0"/>
              <a:t>27% efficacy </a:t>
            </a:r>
            <a:r>
              <a:rPr lang="en-US" dirty="0" smtClean="0"/>
              <a:t>against clinical malaria in the group that received </a:t>
            </a:r>
            <a:r>
              <a:rPr lang="en-US" b="1" dirty="0" smtClean="0"/>
              <a:t>4 doses </a:t>
            </a:r>
            <a:r>
              <a:rPr lang="en-US" dirty="0" smtClean="0"/>
              <a:t>of vaccine</a:t>
            </a:r>
          </a:p>
          <a:p>
            <a:endParaRPr lang="en-US" dirty="0" smtClean="0"/>
          </a:p>
          <a:p>
            <a:r>
              <a:rPr lang="en-US" b="1" dirty="0" smtClean="0"/>
              <a:t>18% efficacy </a:t>
            </a:r>
            <a:r>
              <a:rPr lang="en-US" dirty="0" smtClean="0"/>
              <a:t>against clinical malaria in the group that </a:t>
            </a:r>
            <a:r>
              <a:rPr lang="en-US" b="1" dirty="0" smtClean="0"/>
              <a:t>didn’t receive the 4th dose </a:t>
            </a:r>
            <a:r>
              <a:rPr lang="en-US" dirty="0" smtClean="0"/>
              <a:t>of vaccine. </a:t>
            </a:r>
          </a:p>
          <a:p>
            <a:endParaRPr lang="en-US" dirty="0" smtClean="0"/>
          </a:p>
          <a:p>
            <a:r>
              <a:rPr lang="en-US" dirty="0" smtClean="0"/>
              <a:t>In these infants, </a:t>
            </a:r>
            <a:r>
              <a:rPr lang="en-US" b="1" dirty="0" smtClean="0"/>
              <a:t>no significant efficacy </a:t>
            </a:r>
            <a:r>
              <a:rPr lang="en-US" dirty="0" smtClean="0"/>
              <a:t>was noted against </a:t>
            </a:r>
            <a:r>
              <a:rPr lang="en-US" b="1" dirty="0" smtClean="0"/>
              <a:t>severe malaria, with or without 4</a:t>
            </a:r>
            <a:r>
              <a:rPr lang="en-US" b="1" baseline="30000" dirty="0" smtClean="0"/>
              <a:t>TH</a:t>
            </a:r>
            <a:r>
              <a:rPr lang="en-US" b="1" dirty="0" smtClean="0"/>
              <a:t> dose</a:t>
            </a:r>
            <a:r>
              <a:rPr lang="en-US" dirty="0" smtClean="0"/>
              <a:t>. </a:t>
            </a:r>
            <a:r>
              <a:rPr lang="en-US" sz="1200" dirty="0" smtClean="0"/>
              <a:t>(1,2)</a:t>
            </a:r>
          </a:p>
          <a:p>
            <a:pPr fontAlgn="base"/>
            <a:endParaRPr lang="en-US" sz="1200" dirty="0" smtClean="0"/>
          </a:p>
          <a:p>
            <a:pPr>
              <a:buNone/>
            </a:pPr>
            <a:r>
              <a:rPr lang="en-US" sz="1200" dirty="0" smtClean="0"/>
              <a:t>          (1) Malaria vaccine: WHO position paper – January 2016</a:t>
            </a:r>
          </a:p>
          <a:p>
            <a:r>
              <a:rPr lang="en-US" sz="1200" dirty="0" smtClean="0"/>
              <a:t>(2)</a:t>
            </a:r>
            <a:r>
              <a:rPr lang="en-US" sz="1200" dirty="0" smtClean="0">
                <a:hlinkClick r:id="rId2" tooltip="Lancet (London, England)."/>
              </a:rPr>
              <a:t> </a:t>
            </a:r>
            <a:r>
              <a:rPr lang="en-US" sz="1200" dirty="0" smtClean="0"/>
              <a:t>Efficacy and safety of RTS,S/AS01 malaria vaccine with or without a booster dose in infants and children in Africa: final results of a phase 3, individually </a:t>
            </a:r>
            <a:r>
              <a:rPr lang="en-US" sz="1200" dirty="0" err="1" smtClean="0"/>
              <a:t>randomised</a:t>
            </a:r>
            <a:r>
              <a:rPr lang="en-US" sz="1200" dirty="0" smtClean="0"/>
              <a:t>, controlled trial. The Lancet. 2015 Jul 4;386(9988):31-45; RTS,S Clinical Trials Partnership. </a:t>
            </a:r>
          </a:p>
          <a:p>
            <a:pPr fontAlgn="base"/>
            <a:endParaRPr lang="en-US" sz="1200" dirty="0" smtClean="0"/>
          </a:p>
          <a:p>
            <a:endParaRPr lang="en-US" sz="3200" dirty="0" smtClean="0"/>
          </a:p>
          <a:p>
            <a:endParaRPr lang="en-US" sz="1100" dirty="0" smtClean="0"/>
          </a:p>
          <a:p>
            <a:endParaRPr lang="en-US" sz="1200"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RTS,S/AS01 Malaria Vaccine Trial </a:t>
            </a:r>
            <a:r>
              <a:rPr lang="en-US" sz="2400" b="1" dirty="0" smtClean="0"/>
              <a:t>(Children aged 5-17 months)</a:t>
            </a:r>
            <a:br>
              <a:rPr lang="en-US" sz="2400" b="1" dirty="0" smtClean="0"/>
            </a:br>
            <a:endParaRPr lang="en-US" sz="2400" b="1"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No protection against severe malaria occurred overall </a:t>
            </a:r>
            <a:r>
              <a:rPr lang="en-US" b="1" dirty="0" smtClean="0"/>
              <a:t>UNLESS</a:t>
            </a:r>
            <a:r>
              <a:rPr lang="en-US" dirty="0" smtClean="0"/>
              <a:t> a 4</a:t>
            </a:r>
            <a:r>
              <a:rPr lang="en-US" baseline="30000" dirty="0" smtClean="0"/>
              <a:t>th</a:t>
            </a:r>
            <a:r>
              <a:rPr lang="en-US" dirty="0" smtClean="0"/>
              <a:t> dose of vaccine was given…</a:t>
            </a:r>
            <a:br>
              <a:rPr lang="en-US" dirty="0" smtClean="0"/>
            </a:br>
            <a:endParaRPr lang="en-US" dirty="0" smtClean="0"/>
          </a:p>
          <a:p>
            <a:r>
              <a:rPr lang="en-US" b="1" dirty="0" smtClean="0"/>
              <a:t>BECAUSE </a:t>
            </a:r>
            <a:r>
              <a:rPr lang="en-US" dirty="0" smtClean="0"/>
              <a:t>any  malaria prevented in the first 20 months occurred later. </a:t>
            </a:r>
          </a:p>
          <a:p>
            <a:endParaRPr lang="en-US" dirty="0" smtClean="0"/>
          </a:p>
          <a:p>
            <a:r>
              <a:rPr lang="en-US" dirty="0" smtClean="0"/>
              <a:t>These results highlight the </a:t>
            </a:r>
            <a:r>
              <a:rPr lang="en-US" b="1" dirty="0" smtClean="0"/>
              <a:t>importance of a 4</a:t>
            </a:r>
            <a:r>
              <a:rPr lang="en-US" b="1" baseline="30000" dirty="0" smtClean="0"/>
              <a:t>TH</a:t>
            </a:r>
            <a:r>
              <a:rPr lang="en-US" b="1" dirty="0" smtClean="0"/>
              <a:t> dose </a:t>
            </a:r>
            <a:r>
              <a:rPr lang="en-US" dirty="0" smtClean="0"/>
              <a:t>with this vaccine, as </a:t>
            </a:r>
            <a:r>
              <a:rPr lang="en-US" b="1" dirty="0" smtClean="0"/>
              <a:t>efficacy is short-lived.</a:t>
            </a:r>
            <a:r>
              <a:rPr lang="en-US" dirty="0" smtClean="0"/>
              <a:t> </a:t>
            </a:r>
            <a:r>
              <a:rPr lang="en-US" sz="1100" dirty="0" smtClean="0"/>
              <a:t>(1,2)</a:t>
            </a:r>
          </a:p>
          <a:p>
            <a:endParaRPr lang="en-US" sz="1100" dirty="0" smtClean="0"/>
          </a:p>
          <a:p>
            <a:endParaRPr lang="en-US" sz="1100" dirty="0" smtClean="0"/>
          </a:p>
          <a:p>
            <a:endParaRPr lang="en-US" sz="1100" dirty="0" smtClean="0"/>
          </a:p>
          <a:p>
            <a:pPr>
              <a:buNone/>
            </a:pPr>
            <a:r>
              <a:rPr lang="en-US" sz="1100" dirty="0" smtClean="0"/>
              <a:t>         (1) Malaria vaccine: WHO position paper – January 2016</a:t>
            </a:r>
          </a:p>
          <a:p>
            <a:r>
              <a:rPr lang="en-US" sz="1100" dirty="0" smtClean="0"/>
              <a:t>(2)</a:t>
            </a:r>
            <a:r>
              <a:rPr lang="en-US" sz="1100" dirty="0" smtClean="0">
                <a:hlinkClick r:id="rId2" tooltip="Lancet (London, England)."/>
              </a:rPr>
              <a:t> </a:t>
            </a:r>
            <a:r>
              <a:rPr lang="en-US" sz="1100" dirty="0" smtClean="0"/>
              <a:t>Efficacy and safety of RTS,S/AS01 malaria vaccine with or without a booster dose in infants and children in Africa: final results of a phase 3, individually </a:t>
            </a:r>
            <a:r>
              <a:rPr lang="en-US" sz="1100" dirty="0" err="1" smtClean="0"/>
              <a:t>randomised</a:t>
            </a:r>
            <a:r>
              <a:rPr lang="en-US" sz="1100" dirty="0" smtClean="0"/>
              <a:t>, controlled trial. The Lancet. 2015 Jul 4;386(9988):31-45; RTS,S Clinical Trials Partnership. </a:t>
            </a:r>
          </a:p>
          <a:p>
            <a:endParaRPr lang="en-US" sz="1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Malaria Incidence 2015</a:t>
            </a:r>
            <a:endParaRPr lang="en-US" dirty="0"/>
          </a:p>
        </p:txBody>
      </p:sp>
      <p:sp>
        <p:nvSpPr>
          <p:cNvPr id="3" name="Content Placeholder 2"/>
          <p:cNvSpPr>
            <a:spLocks noGrp="1"/>
          </p:cNvSpPr>
          <p:nvPr>
            <p:ph idx="1"/>
          </p:nvPr>
        </p:nvSpPr>
        <p:spPr/>
        <p:txBody>
          <a:bodyPr>
            <a:normAutofit/>
          </a:bodyPr>
          <a:lstStyle/>
          <a:p>
            <a:endParaRPr lang="en-US" b="1" dirty="0" smtClean="0"/>
          </a:p>
          <a:p>
            <a:pPr algn="ctr"/>
            <a:r>
              <a:rPr lang="en-US" b="1" dirty="0" smtClean="0"/>
              <a:t>214 million new cases </a:t>
            </a:r>
            <a:r>
              <a:rPr lang="en-US" dirty="0" smtClean="0"/>
              <a:t>of malaria in 2015 </a:t>
            </a:r>
          </a:p>
          <a:p>
            <a:pPr algn="ctr"/>
            <a:r>
              <a:rPr lang="en-US" dirty="0" err="1" smtClean="0"/>
              <a:t>vs</a:t>
            </a:r>
            <a:endParaRPr lang="en-US" dirty="0" smtClean="0"/>
          </a:p>
          <a:p>
            <a:pPr algn="ctr"/>
            <a:r>
              <a:rPr lang="en-US" dirty="0" smtClean="0"/>
              <a:t>(</a:t>
            </a:r>
            <a:r>
              <a:rPr lang="en-US" b="1" dirty="0" smtClean="0"/>
              <a:t>300-500 million new cases in 2004)</a:t>
            </a:r>
          </a:p>
          <a:p>
            <a:endParaRPr lang="en-US" b="1" dirty="0" smtClean="0"/>
          </a:p>
          <a:p>
            <a:r>
              <a:rPr lang="en-US" sz="1200" dirty="0" smtClean="0"/>
              <a:t>                                                                                                                                      WHO fact sheet updated Jan 2016</a:t>
            </a:r>
          </a:p>
          <a:p>
            <a:endParaRPr lang="en-US" b="1" dirty="0" smtClean="0"/>
          </a:p>
          <a:p>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RTS,S/AS01 Malaria Vaccine Trial (</a:t>
            </a:r>
            <a:r>
              <a:rPr lang="en-US" sz="2400" b="1" dirty="0" smtClean="0"/>
              <a:t>Children aged 5-17 months</a:t>
            </a:r>
            <a:r>
              <a:rPr lang="en-US" sz="2400" dirty="0" smtClean="0"/>
              <a:t>) </a:t>
            </a:r>
            <a:br>
              <a:rPr lang="en-US" sz="2400" dirty="0" smtClean="0"/>
            </a:br>
            <a:r>
              <a:rPr lang="en-US" sz="2400" dirty="0" smtClean="0"/>
              <a:t> </a:t>
            </a:r>
            <a:r>
              <a:rPr lang="en-US" sz="2400" b="1" dirty="0" smtClean="0"/>
              <a:t>4 Dose Group</a:t>
            </a:r>
            <a:endParaRPr lang="en-US" sz="2400" b="1" dirty="0"/>
          </a:p>
        </p:txBody>
      </p:sp>
      <p:sp>
        <p:nvSpPr>
          <p:cNvPr id="3" name="Content Placeholder 2"/>
          <p:cNvSpPr>
            <a:spLocks noGrp="1"/>
          </p:cNvSpPr>
          <p:nvPr>
            <p:ph idx="1"/>
          </p:nvPr>
        </p:nvSpPr>
        <p:spPr/>
        <p:txBody>
          <a:bodyPr>
            <a:normAutofit fontScale="70000" lnSpcReduction="20000"/>
          </a:bodyPr>
          <a:lstStyle/>
          <a:p>
            <a:pPr>
              <a:buNone/>
            </a:pPr>
            <a:endParaRPr lang="en-US" dirty="0" smtClean="0"/>
          </a:p>
          <a:p>
            <a:r>
              <a:rPr lang="en-US" dirty="0" smtClean="0"/>
              <a:t> </a:t>
            </a:r>
          </a:p>
          <a:p>
            <a:r>
              <a:rPr lang="en-US" dirty="0" smtClean="0"/>
              <a:t>A) </a:t>
            </a:r>
            <a:r>
              <a:rPr lang="en-US" b="1" dirty="0" smtClean="0"/>
              <a:t>Vaccine efficacy </a:t>
            </a:r>
            <a:r>
              <a:rPr lang="en-US" dirty="0" smtClean="0"/>
              <a:t>against </a:t>
            </a:r>
            <a:r>
              <a:rPr lang="en-US" b="1" dirty="0" smtClean="0"/>
              <a:t>clinical</a:t>
            </a:r>
            <a:r>
              <a:rPr lang="en-US" dirty="0" smtClean="0"/>
              <a:t> malaria was </a:t>
            </a:r>
            <a:r>
              <a:rPr lang="en-US" b="1" dirty="0" smtClean="0"/>
              <a:t>39%</a:t>
            </a:r>
          </a:p>
          <a:p>
            <a:r>
              <a:rPr lang="en-US" dirty="0" smtClean="0"/>
              <a:t> </a:t>
            </a:r>
          </a:p>
          <a:p>
            <a:r>
              <a:rPr lang="en-US" dirty="0" smtClean="0"/>
              <a:t>B) With 4 dose schedule, overall efficacy against </a:t>
            </a:r>
            <a:r>
              <a:rPr lang="en-US" b="1" dirty="0" smtClean="0"/>
              <a:t>severe</a:t>
            </a:r>
            <a:r>
              <a:rPr lang="en-US" dirty="0" smtClean="0"/>
              <a:t> malaria was </a:t>
            </a:r>
            <a:r>
              <a:rPr lang="en-US" b="1" dirty="0" smtClean="0"/>
              <a:t>31.5%</a:t>
            </a:r>
            <a:r>
              <a:rPr lang="en-US" dirty="0" smtClean="0"/>
              <a:t>, with reductions in: </a:t>
            </a:r>
          </a:p>
          <a:p>
            <a:endParaRPr lang="en-US" dirty="0" smtClean="0"/>
          </a:p>
          <a:p>
            <a:r>
              <a:rPr lang="en-US" dirty="0" smtClean="0"/>
              <a:t>1) Severe anemia, 2) Malaria hospitalizations and 3) All-cause hospitalizations also seen. </a:t>
            </a:r>
            <a:r>
              <a:rPr lang="en-US" sz="1100" dirty="0" smtClean="0"/>
              <a:t>(1,2)</a:t>
            </a:r>
          </a:p>
          <a:p>
            <a:endParaRPr lang="en-US" sz="1100" dirty="0" smtClean="0"/>
          </a:p>
          <a:p>
            <a:endParaRPr lang="en-US" sz="1100" dirty="0" smtClean="0"/>
          </a:p>
          <a:p>
            <a:pPr>
              <a:buNone/>
            </a:pPr>
            <a:r>
              <a:rPr lang="en-US" sz="1300" dirty="0" smtClean="0"/>
              <a:t>          (1) Malaria vaccine: WHO position paper – January 2016</a:t>
            </a:r>
          </a:p>
          <a:p>
            <a:r>
              <a:rPr lang="en-US" sz="1300" dirty="0" smtClean="0"/>
              <a:t>(2)</a:t>
            </a:r>
            <a:r>
              <a:rPr lang="en-US" sz="1300" dirty="0" smtClean="0">
                <a:hlinkClick r:id="rId2" tooltip="Lancet (London, England)."/>
              </a:rPr>
              <a:t> </a:t>
            </a:r>
            <a:r>
              <a:rPr lang="en-US" sz="1300" dirty="0" smtClean="0"/>
              <a:t>Efficacy and safety of RTS,S/AS01 malaria vaccine with or without a booster dose in infants and children in Africa: final results of a phase 3, individually </a:t>
            </a:r>
            <a:r>
              <a:rPr lang="en-US" sz="1300" dirty="0" err="1" smtClean="0"/>
              <a:t>randomised</a:t>
            </a:r>
            <a:r>
              <a:rPr lang="en-US" sz="1300" dirty="0" smtClean="0"/>
              <a:t>, controlled trial. The Lancet. 2015 Jul 4;386(9988):31-45; RTS,S Clinical Trials Partnership. </a:t>
            </a:r>
            <a:endParaRPr lang="en-US" sz="1300"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RTS,S/AS01 Malaria Vaccine Trial </a:t>
            </a:r>
            <a:r>
              <a:rPr lang="en-US" sz="3600" b="1" dirty="0" smtClean="0"/>
              <a:t>Results</a:t>
            </a:r>
            <a:endParaRPr lang="en-US" sz="3600" b="1" dirty="0"/>
          </a:p>
        </p:txBody>
      </p:sp>
      <p:sp>
        <p:nvSpPr>
          <p:cNvPr id="3" name="Content Placeholder 2"/>
          <p:cNvSpPr>
            <a:spLocks noGrp="1"/>
          </p:cNvSpPr>
          <p:nvPr>
            <p:ph idx="1"/>
          </p:nvPr>
        </p:nvSpPr>
        <p:spPr/>
        <p:txBody>
          <a:bodyPr>
            <a:normAutofit/>
          </a:bodyPr>
          <a:lstStyle/>
          <a:p>
            <a:pPr>
              <a:buNone/>
            </a:pPr>
            <a:r>
              <a:rPr lang="en-US" b="1" dirty="0" smtClean="0"/>
              <a:t> 1774 cases </a:t>
            </a:r>
            <a:r>
              <a:rPr lang="en-US" dirty="0" smtClean="0"/>
              <a:t>of clinical malaria </a:t>
            </a:r>
            <a:r>
              <a:rPr lang="en-US" b="1" dirty="0" smtClean="0"/>
              <a:t>averted per 1000 children </a:t>
            </a:r>
            <a:r>
              <a:rPr lang="en-US" dirty="0" smtClean="0"/>
              <a:t>in the 4 dose group </a:t>
            </a:r>
          </a:p>
          <a:p>
            <a:endParaRPr lang="en-US" dirty="0" smtClean="0"/>
          </a:p>
          <a:p>
            <a:r>
              <a:rPr lang="en-US" b="1" dirty="0" smtClean="0"/>
              <a:t>983 cases </a:t>
            </a:r>
            <a:r>
              <a:rPr lang="en-US" dirty="0" smtClean="0"/>
              <a:t>of clinical malaria </a:t>
            </a:r>
            <a:r>
              <a:rPr lang="en-US" b="1" dirty="0" smtClean="0"/>
              <a:t>averted per 1000 young infants</a:t>
            </a:r>
            <a:r>
              <a:rPr lang="en-US" dirty="0" smtClean="0"/>
              <a:t> in the 4 dose group.</a:t>
            </a:r>
            <a:r>
              <a:rPr lang="en-US" sz="1100" dirty="0" smtClean="0"/>
              <a:t>(1)</a:t>
            </a:r>
          </a:p>
          <a:p>
            <a:endParaRPr lang="en-US" sz="1200" dirty="0" smtClean="0"/>
          </a:p>
          <a:p>
            <a:endParaRPr lang="en-US" sz="1200" dirty="0" smtClean="0"/>
          </a:p>
          <a:p>
            <a:r>
              <a:rPr lang="en-US" sz="900" dirty="0" smtClean="0"/>
              <a:t>(1)</a:t>
            </a:r>
            <a:r>
              <a:rPr lang="en-US" sz="900" dirty="0" smtClean="0">
                <a:hlinkClick r:id="rId2" tooltip="Lancet (London, England)."/>
              </a:rPr>
              <a:t> </a:t>
            </a:r>
            <a:r>
              <a:rPr lang="en-US" sz="900" dirty="0" smtClean="0"/>
              <a:t>Efficacy and safety of RTS,S/AS01 malaria vaccine with or without a booster dose in infants and children in Africa: final results of a phase 3, individually </a:t>
            </a:r>
            <a:r>
              <a:rPr lang="en-US" sz="900" dirty="0" err="1" smtClean="0"/>
              <a:t>randomised</a:t>
            </a:r>
            <a:r>
              <a:rPr lang="en-US" sz="900" dirty="0" smtClean="0"/>
              <a:t>, controlled trial. The Lancet. 2015 Jul 4;386(9988):31-45; RTS,S Clinical Trials Partnership</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RTS,S/AS01 Malaria Vaccine Trial </a:t>
            </a:r>
            <a:r>
              <a:rPr lang="en-US" sz="3200" b="1" dirty="0" smtClean="0"/>
              <a:t>Adverse Effects</a:t>
            </a:r>
            <a:endParaRPr lang="en-US" sz="3200" b="1" dirty="0"/>
          </a:p>
        </p:txBody>
      </p:sp>
      <p:sp>
        <p:nvSpPr>
          <p:cNvPr id="3" name="Content Placeholder 2"/>
          <p:cNvSpPr>
            <a:spLocks noGrp="1"/>
          </p:cNvSpPr>
          <p:nvPr>
            <p:ph idx="1"/>
          </p:nvPr>
        </p:nvSpPr>
        <p:spPr/>
        <p:txBody>
          <a:bodyPr>
            <a:normAutofit fontScale="70000" lnSpcReduction="20000"/>
          </a:bodyPr>
          <a:lstStyle/>
          <a:p>
            <a:pPr algn="ctr" fontAlgn="base"/>
            <a:r>
              <a:rPr lang="en-US" b="1" dirty="0" smtClean="0"/>
              <a:t>Febrile </a:t>
            </a:r>
            <a:r>
              <a:rPr lang="en-US" b="1" dirty="0" err="1" smtClean="0"/>
              <a:t>Sz’s</a:t>
            </a:r>
            <a:endParaRPr lang="en-US" b="1" dirty="0" smtClean="0"/>
          </a:p>
          <a:p>
            <a:pPr fontAlgn="base"/>
            <a:endParaRPr lang="en-US" dirty="0" smtClean="0"/>
          </a:p>
          <a:p>
            <a:pPr fontAlgn="base"/>
            <a:r>
              <a:rPr lang="en-US" b="1" dirty="0" smtClean="0"/>
              <a:t>Children in the older age </a:t>
            </a:r>
            <a:r>
              <a:rPr lang="en-US" dirty="0" smtClean="0"/>
              <a:t>group, had </a:t>
            </a:r>
            <a:r>
              <a:rPr lang="en-US" b="1" dirty="0" smtClean="0"/>
              <a:t>increased risk </a:t>
            </a:r>
            <a:r>
              <a:rPr lang="en-US" dirty="0" smtClean="0"/>
              <a:t>febrile </a:t>
            </a:r>
            <a:r>
              <a:rPr lang="en-US" dirty="0" err="1" smtClean="0"/>
              <a:t>Szs</a:t>
            </a:r>
            <a:r>
              <a:rPr lang="en-US" dirty="0" smtClean="0"/>
              <a:t> (2.5/1000 doses) </a:t>
            </a:r>
            <a:r>
              <a:rPr lang="en-US" b="1" dirty="0" smtClean="0"/>
              <a:t>within 7 days after any of the vaccine doses</a:t>
            </a:r>
            <a:r>
              <a:rPr lang="en-US" dirty="0" smtClean="0"/>
              <a:t>. </a:t>
            </a:r>
          </a:p>
          <a:p>
            <a:pPr fontAlgn="base"/>
            <a:endParaRPr lang="en-US" dirty="0" smtClean="0"/>
          </a:p>
          <a:p>
            <a:pPr fontAlgn="base"/>
            <a:r>
              <a:rPr lang="en-US" dirty="0" smtClean="0"/>
              <a:t>Among </a:t>
            </a:r>
            <a:r>
              <a:rPr lang="en-US" b="1" dirty="0" smtClean="0"/>
              <a:t>infants</a:t>
            </a:r>
            <a:r>
              <a:rPr lang="en-US" dirty="0" smtClean="0"/>
              <a:t>, excess risk (2.2/1000 doses) only apparent </a:t>
            </a:r>
            <a:r>
              <a:rPr lang="en-US" b="1" dirty="0" smtClean="0"/>
              <a:t>after 4</a:t>
            </a:r>
            <a:r>
              <a:rPr lang="en-US" b="1" baseline="30000" dirty="0" smtClean="0"/>
              <a:t>TH</a:t>
            </a:r>
            <a:r>
              <a:rPr lang="en-US" b="1" dirty="0" smtClean="0"/>
              <a:t>  do</a:t>
            </a:r>
            <a:r>
              <a:rPr lang="en-US" dirty="0" smtClean="0"/>
              <a:t>se. </a:t>
            </a:r>
          </a:p>
          <a:p>
            <a:pPr fontAlgn="base"/>
            <a:endParaRPr lang="en-US" dirty="0" smtClean="0"/>
          </a:p>
          <a:p>
            <a:pPr fontAlgn="base"/>
            <a:r>
              <a:rPr lang="en-US" b="1" dirty="0" smtClean="0"/>
              <a:t>No long-lasting </a:t>
            </a:r>
            <a:r>
              <a:rPr lang="en-US" b="1" dirty="0" err="1" smtClean="0"/>
              <a:t>sequelae</a:t>
            </a:r>
            <a:r>
              <a:rPr lang="en-US" b="1" dirty="0" smtClean="0"/>
              <a:t> </a:t>
            </a:r>
            <a:r>
              <a:rPr lang="en-US" dirty="0" smtClean="0"/>
              <a:t>due to any of the febrile </a:t>
            </a:r>
            <a:r>
              <a:rPr lang="en-US" dirty="0" err="1" smtClean="0"/>
              <a:t>Szs</a:t>
            </a:r>
            <a:r>
              <a:rPr lang="en-US" dirty="0" smtClean="0"/>
              <a:t>.</a:t>
            </a:r>
            <a:r>
              <a:rPr lang="en-US" sz="1300" dirty="0" smtClean="0"/>
              <a:t>(1,2)</a:t>
            </a:r>
          </a:p>
          <a:p>
            <a:pPr fontAlgn="base"/>
            <a:r>
              <a:rPr lang="en-US" sz="1100" dirty="0" smtClean="0"/>
              <a:t>                                                                                                                                                                          </a:t>
            </a:r>
          </a:p>
          <a:p>
            <a:pPr fontAlgn="base"/>
            <a:endParaRPr lang="en-US" sz="1100" dirty="0" smtClean="0"/>
          </a:p>
          <a:p>
            <a:pPr>
              <a:buNone/>
            </a:pPr>
            <a:r>
              <a:rPr lang="en-US" sz="1100" dirty="0" smtClean="0"/>
              <a:t>          (1) Malaria vaccine: WHO position paper – January 2016</a:t>
            </a:r>
          </a:p>
          <a:p>
            <a:r>
              <a:rPr lang="en-US" sz="1100" dirty="0" smtClean="0"/>
              <a:t>(2)</a:t>
            </a:r>
            <a:r>
              <a:rPr lang="en-US" sz="1100" dirty="0" smtClean="0">
                <a:hlinkClick r:id="rId2" tooltip="Lancet (London, England)."/>
              </a:rPr>
              <a:t> </a:t>
            </a:r>
            <a:r>
              <a:rPr lang="en-US" sz="1100" dirty="0" smtClean="0"/>
              <a:t>Efficacy and safety of RTS,S/AS01 malaria vaccine with or without a booster dose in infants and children in Africa: final results of a phase 3, individually </a:t>
            </a:r>
            <a:r>
              <a:rPr lang="en-US" sz="1100" dirty="0" err="1" smtClean="0"/>
              <a:t>randomised</a:t>
            </a:r>
            <a:r>
              <a:rPr lang="en-US" sz="1100" dirty="0" smtClean="0"/>
              <a:t>, controlled trial. The Lancet. 2015 Jul 4;386(9988):31-45; RTS,S Clinical Trials Partnership. </a:t>
            </a:r>
          </a:p>
          <a:p>
            <a:pPr fontAlgn="base"/>
            <a:endParaRPr lang="en-US" sz="1100" dirty="0" smtClean="0"/>
          </a:p>
          <a:p>
            <a:endParaRPr 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RTS,S/AS01 Malaria Vaccine Trial </a:t>
            </a:r>
            <a:r>
              <a:rPr lang="en-US" sz="3200" b="1" dirty="0" smtClean="0"/>
              <a:t>Adverse Effects</a:t>
            </a:r>
            <a:endParaRPr lang="en-US" sz="3200" b="1" dirty="0"/>
          </a:p>
        </p:txBody>
      </p:sp>
      <p:sp>
        <p:nvSpPr>
          <p:cNvPr id="3" name="Content Placeholder 2"/>
          <p:cNvSpPr>
            <a:spLocks noGrp="1"/>
          </p:cNvSpPr>
          <p:nvPr>
            <p:ph idx="1"/>
          </p:nvPr>
        </p:nvSpPr>
        <p:spPr/>
        <p:txBody>
          <a:bodyPr>
            <a:normAutofit fontScale="85000" lnSpcReduction="20000"/>
          </a:bodyPr>
          <a:lstStyle/>
          <a:p>
            <a:r>
              <a:rPr lang="en-US" b="1" dirty="0" smtClean="0"/>
              <a:t>Older age group only:</a:t>
            </a:r>
          </a:p>
          <a:p>
            <a:endParaRPr lang="en-US" dirty="0" smtClean="0"/>
          </a:p>
          <a:p>
            <a:r>
              <a:rPr lang="en-US" dirty="0" smtClean="0"/>
              <a:t>A) Increased number of meningitis cases (22 children overall, 11 in the 4 dose group, 10 in the only 3 dose group, and </a:t>
            </a:r>
            <a:r>
              <a:rPr lang="en-US" b="1" dirty="0" smtClean="0"/>
              <a:t>one in the control group. </a:t>
            </a:r>
          </a:p>
          <a:p>
            <a:endParaRPr lang="en-US" dirty="0" smtClean="0"/>
          </a:p>
          <a:p>
            <a:pPr>
              <a:buNone/>
            </a:pPr>
            <a:r>
              <a:rPr lang="en-US" dirty="0" smtClean="0"/>
              <a:t>   B) Significance of these findings in relation to the vaccination is unclear. </a:t>
            </a:r>
            <a:r>
              <a:rPr lang="en-US" sz="1100" dirty="0" smtClean="0"/>
              <a:t>(1,2)</a:t>
            </a:r>
          </a:p>
          <a:p>
            <a:pPr>
              <a:buNone/>
            </a:pPr>
            <a:r>
              <a:rPr lang="en-US" sz="1100" dirty="0" smtClean="0"/>
              <a:t>        </a:t>
            </a:r>
          </a:p>
          <a:p>
            <a:pPr>
              <a:buNone/>
            </a:pPr>
            <a:r>
              <a:rPr lang="en-US" sz="1100" dirty="0" smtClean="0"/>
              <a:t>         </a:t>
            </a:r>
            <a:r>
              <a:rPr lang="en-US" sz="900" dirty="0" smtClean="0"/>
              <a:t>(1) Malaria vaccine: WHO position paper – January 2016</a:t>
            </a:r>
          </a:p>
          <a:p>
            <a:r>
              <a:rPr lang="en-US" sz="900" dirty="0" smtClean="0"/>
              <a:t>(2)</a:t>
            </a:r>
            <a:r>
              <a:rPr lang="en-US" sz="900" dirty="0" smtClean="0">
                <a:hlinkClick r:id="rId2" tooltip="Lancet (London, England)."/>
              </a:rPr>
              <a:t> </a:t>
            </a:r>
            <a:r>
              <a:rPr lang="en-US" sz="900" dirty="0" smtClean="0"/>
              <a:t>Efficacy and safety of RTS,S/AS01 malaria vaccine with or without a booster dose in infants and children in Africa: final results of a phase 3, individually </a:t>
            </a:r>
            <a:r>
              <a:rPr lang="en-US" sz="900" dirty="0" err="1" smtClean="0"/>
              <a:t>randomised</a:t>
            </a:r>
            <a:r>
              <a:rPr lang="en-US" sz="900" dirty="0" smtClean="0"/>
              <a:t>, controlled trial. The Lancet. 2015 Jul 4;386(9988):31-45; RTS,S Clinical Trials Partnership. </a:t>
            </a:r>
          </a:p>
          <a:p>
            <a:pPr>
              <a:buNone/>
            </a:pPr>
            <a:endParaRPr lang="en-US" sz="900" dirty="0" smtClean="0"/>
          </a:p>
          <a:p>
            <a:pPr>
              <a:buNone/>
            </a:pPr>
            <a:endParaRPr lang="en-US" sz="900" dirty="0" smtClean="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smtClean="0"/>
              <a:t>RTS,S/AS01 </a:t>
            </a:r>
            <a:r>
              <a:rPr lang="en-US" dirty="0" smtClean="0"/>
              <a:t>Malaria Vaccine</a:t>
            </a:r>
            <a:endParaRPr lang="en-US" dirty="0"/>
          </a:p>
        </p:txBody>
      </p:sp>
      <p:sp>
        <p:nvSpPr>
          <p:cNvPr id="3" name="Content Placeholder 2"/>
          <p:cNvSpPr>
            <a:spLocks noGrp="1"/>
          </p:cNvSpPr>
          <p:nvPr>
            <p:ph idx="1"/>
          </p:nvPr>
        </p:nvSpPr>
        <p:spPr/>
        <p:txBody>
          <a:bodyPr>
            <a:normAutofit/>
          </a:bodyPr>
          <a:lstStyle/>
          <a:p>
            <a:pPr algn="ctr"/>
            <a:r>
              <a:rPr lang="en-US" dirty="0" smtClean="0"/>
              <a:t>Where Do Things Stand?</a:t>
            </a:r>
          </a:p>
          <a:p>
            <a:pPr algn="ctr"/>
            <a:endParaRPr lang="en-US" dirty="0" smtClean="0"/>
          </a:p>
          <a:p>
            <a:pPr algn="ctr"/>
            <a:r>
              <a:rPr lang="en-US" dirty="0" smtClean="0"/>
              <a:t>Not Ready for Prime Time </a:t>
            </a:r>
            <a:r>
              <a:rPr lang="en-US" sz="1100" dirty="0" smtClean="0"/>
              <a:t>(1)</a:t>
            </a:r>
          </a:p>
          <a:p>
            <a:endParaRPr lang="en-US" sz="1400" dirty="0" smtClean="0"/>
          </a:p>
          <a:p>
            <a:r>
              <a:rPr lang="en-US" sz="1400" dirty="0" smtClean="0"/>
              <a:t>                                                                             </a:t>
            </a:r>
          </a:p>
          <a:p>
            <a:endParaRPr lang="en-US" sz="1400" dirty="0" smtClean="0"/>
          </a:p>
          <a:p>
            <a:endParaRPr lang="en-US" sz="1400" dirty="0" smtClean="0"/>
          </a:p>
          <a:p>
            <a:endParaRPr lang="en-US" sz="1400" dirty="0" smtClean="0"/>
          </a:p>
          <a:p>
            <a:endParaRPr lang="en-US" sz="1400" dirty="0" smtClean="0"/>
          </a:p>
          <a:p>
            <a:r>
              <a:rPr lang="en-US" sz="1400" dirty="0" smtClean="0"/>
              <a:t>                                                                                                               </a:t>
            </a:r>
            <a:r>
              <a:rPr lang="en-US" sz="900" dirty="0" smtClean="0"/>
              <a:t>(1) Malaria vaccine: WHO position paper – January 2016</a:t>
            </a:r>
            <a:endParaRPr lang="en-US" sz="900"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smtClean="0"/>
              <a:t>RTS,S/AS01 </a:t>
            </a:r>
            <a:r>
              <a:rPr lang="en-US" dirty="0" smtClean="0"/>
              <a:t>Malaria Vaccine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Uncertainties:</a:t>
            </a:r>
          </a:p>
          <a:p>
            <a:endParaRPr lang="en-US" dirty="0" smtClean="0"/>
          </a:p>
          <a:p>
            <a:r>
              <a:rPr lang="en-US" dirty="0" smtClean="0"/>
              <a:t>How long does the protection last?</a:t>
            </a:r>
          </a:p>
          <a:p>
            <a:endParaRPr lang="en-US" dirty="0" smtClean="0"/>
          </a:p>
          <a:p>
            <a:r>
              <a:rPr lang="en-US" dirty="0" smtClean="0"/>
              <a:t>Is there a good enough healthcare infrastructure to enable 4 vaccine doses to be given at the appropriate times to the target population?</a:t>
            </a:r>
          </a:p>
          <a:p>
            <a:endParaRPr lang="en-US" dirty="0" smtClean="0"/>
          </a:p>
          <a:p>
            <a:r>
              <a:rPr lang="en-US" dirty="0" smtClean="0"/>
              <a:t>WHO therefore recommends further evaluation of RTS,S/AS01 via a series of pilot implementations </a:t>
            </a:r>
            <a:r>
              <a:rPr lang="en-US" sz="1400" dirty="0" smtClean="0"/>
              <a:t>(1)</a:t>
            </a:r>
          </a:p>
          <a:p>
            <a:endParaRPr lang="en-US" sz="1400" dirty="0" smtClean="0"/>
          </a:p>
          <a:p>
            <a:endParaRPr lang="en-US" sz="1400" dirty="0" smtClean="0"/>
          </a:p>
          <a:p>
            <a:r>
              <a:rPr lang="en-US" sz="1400" dirty="0" smtClean="0"/>
              <a:t>                                                                                                                                                 (1) Malaria vaccine: WHO position paper – January 2016</a:t>
            </a:r>
          </a:p>
          <a:p>
            <a:endParaRPr lang="en-US" sz="1400"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Fighting Malaria: The Future is About Money</a:t>
            </a:r>
            <a:endParaRPr lang="en-US" sz="3200" dirty="0"/>
          </a:p>
        </p:txBody>
      </p:sp>
      <p:sp>
        <p:nvSpPr>
          <p:cNvPr id="3" name="Content Placeholder 2"/>
          <p:cNvSpPr>
            <a:spLocks noGrp="1"/>
          </p:cNvSpPr>
          <p:nvPr>
            <p:ph idx="1"/>
          </p:nvPr>
        </p:nvSpPr>
        <p:spPr/>
        <p:txBody>
          <a:bodyPr/>
          <a:lstStyle/>
          <a:p>
            <a:r>
              <a:rPr lang="en-US" dirty="0" smtClean="0"/>
              <a:t>International and domestic funding for malaria control and elimination </a:t>
            </a:r>
            <a:r>
              <a:rPr lang="en-US" dirty="0" err="1" smtClean="0"/>
              <a:t>totalled</a:t>
            </a:r>
            <a:r>
              <a:rPr lang="en-US" dirty="0" smtClean="0"/>
              <a:t> </a:t>
            </a:r>
            <a:r>
              <a:rPr lang="en-US" b="1" dirty="0" smtClean="0"/>
              <a:t>$ 2.7 billion </a:t>
            </a:r>
            <a:r>
              <a:rPr lang="en-US" dirty="0" smtClean="0"/>
              <a:t>in 2013. </a:t>
            </a:r>
          </a:p>
          <a:p>
            <a:endParaRPr lang="en-US" dirty="0" smtClean="0"/>
          </a:p>
          <a:p>
            <a:r>
              <a:rPr lang="en-US" dirty="0" smtClean="0"/>
              <a:t>This is </a:t>
            </a:r>
            <a:r>
              <a:rPr lang="en-US" b="1" dirty="0" smtClean="0"/>
              <a:t>3 fold </a:t>
            </a:r>
            <a:r>
              <a:rPr lang="en-US" dirty="0" smtClean="0"/>
              <a:t>increase since 2005, but is still significantly below the </a:t>
            </a:r>
            <a:r>
              <a:rPr lang="en-US" b="1" dirty="0" smtClean="0"/>
              <a:t>$ 5.1 billion </a:t>
            </a:r>
            <a:r>
              <a:rPr lang="en-US" dirty="0" smtClean="0"/>
              <a:t>that is required to achieve global targets for malaria control and elimination.</a:t>
            </a:r>
            <a:endParaRPr lang="en-US"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Lasers to shoot mosquitoes from the sky?</a:t>
            </a:r>
          </a:p>
          <a:p>
            <a:endParaRPr lang="en-US" dirty="0" smtClean="0"/>
          </a:p>
          <a:p>
            <a:r>
              <a:rPr lang="en-US" dirty="0" smtClean="0"/>
              <a:t>https://www.youtube.com/watch?v=OM6E3f2lT14</a:t>
            </a:r>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Malaria is one of the most severe public health problems worldwide. </a:t>
            </a:r>
          </a:p>
          <a:p>
            <a:endParaRPr lang="en-US" dirty="0"/>
          </a:p>
        </p:txBody>
      </p:sp>
      <p:pic>
        <p:nvPicPr>
          <p:cNvPr id="3074" name="Picture 2" descr="C:\Users\brian\Desktop\Malawi talk 2014\DSCN3330.JPG"/>
          <p:cNvPicPr>
            <a:picLocks noChangeAspect="1" noChangeArrowheads="1"/>
          </p:cNvPicPr>
          <p:nvPr/>
        </p:nvPicPr>
        <p:blipFill>
          <a:blip r:embed="rId2" cstate="print"/>
          <a:srcRect/>
          <a:stretch>
            <a:fillRect/>
          </a:stretch>
        </p:blipFill>
        <p:spPr bwMode="auto">
          <a:xfrm>
            <a:off x="-1524000" y="-857250"/>
            <a:ext cx="12192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algn="ctr"/>
            <a:r>
              <a:rPr lang="en-US" b="1" dirty="0" smtClean="0"/>
              <a:t>The AAPS subscribes to principles of full disclosure</a:t>
            </a:r>
          </a:p>
          <a:p>
            <a:pPr algn="ctr"/>
            <a:r>
              <a:rPr lang="en-US" sz="2000" dirty="0" smtClean="0"/>
              <a:t>Dr. Brian A </a:t>
            </a:r>
            <a:r>
              <a:rPr lang="en-US" sz="2000" dirty="0" err="1" smtClean="0"/>
              <a:t>Lisse</a:t>
            </a:r>
            <a:endParaRPr lang="en-US" sz="2000" dirty="0" smtClean="0"/>
          </a:p>
          <a:p>
            <a:pPr algn="ctr"/>
            <a:r>
              <a:rPr lang="en-US" sz="2000" dirty="0" smtClean="0"/>
              <a:t>Does not have any relevant financial relationships with any ACCME-defined commercial interests.</a:t>
            </a:r>
          </a:p>
          <a:p>
            <a:pPr algn="ctr"/>
            <a:endParaRPr lang="en-US" sz="1100" i="1" dirty="0" smtClean="0"/>
          </a:p>
          <a:p>
            <a:pPr algn="ctr"/>
            <a:r>
              <a:rPr lang="en-US" sz="1100" i="1" dirty="0" smtClean="0"/>
              <a:t>The ACCME defines a “commercial interest” as any entity producing, marketing, re-selling, or distributing health care goods or services, used on, or consumed by, patients.  The ACCME does not consider providers of clinical service directly to patients to be commercial interests.</a:t>
            </a:r>
          </a:p>
          <a:p>
            <a:pPr algn="ctr"/>
            <a:endParaRPr lang="en-US" sz="1100" i="1" dirty="0" smtClean="0"/>
          </a:p>
          <a:p>
            <a:pPr algn="ctr"/>
            <a:endParaRPr lang="en-US" sz="1100" i="1" dirty="0" smtClean="0"/>
          </a:p>
          <a:p>
            <a:endParaRPr lang="en-US" sz="1300" b="1" dirty="0" smtClean="0">
              <a:latin typeface="Arial Black" pitchFamily="34" charset="0"/>
            </a:endParaRPr>
          </a:p>
          <a:p>
            <a:r>
              <a:rPr lang="en-US" sz="1300" b="1" dirty="0" smtClean="0">
                <a:latin typeface="Arial Black" pitchFamily="34" charset="0"/>
              </a:rPr>
              <a:t>2016 Annual Scientific Meeting</a:t>
            </a:r>
          </a:p>
          <a:p>
            <a:r>
              <a:rPr lang="en-US" sz="1300" b="1" dirty="0" smtClean="0">
                <a:latin typeface="Arial Black" pitchFamily="34" charset="0"/>
              </a:rPr>
              <a:t>Wyndham Grand Orlando Resort</a:t>
            </a:r>
          </a:p>
          <a:p>
            <a:r>
              <a:rPr lang="en-US" sz="1300" b="1" dirty="0" smtClean="0">
                <a:latin typeface="Arial Black" pitchFamily="34" charset="0"/>
              </a:rPr>
              <a:t>Bonnet Creek-Orlando, FL. </a:t>
            </a:r>
            <a:endParaRPr lang="en-US" sz="1300" b="1" dirty="0">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Malaria</a:t>
            </a:r>
            <a:r>
              <a:rPr lang="en-US" sz="3600" dirty="0" smtClean="0"/>
              <a:t> </a:t>
            </a:r>
            <a:r>
              <a:rPr lang="en-US" sz="3600" b="1" dirty="0" smtClean="0"/>
              <a:t>Mortality 2015:</a:t>
            </a:r>
            <a:br>
              <a:rPr lang="en-US" sz="3600" b="1" dirty="0" smtClean="0"/>
            </a:br>
            <a:endParaRPr lang="en-US" sz="3600" dirty="0"/>
          </a:p>
        </p:txBody>
      </p:sp>
      <p:sp>
        <p:nvSpPr>
          <p:cNvPr id="3" name="Content Placeholder 2"/>
          <p:cNvSpPr>
            <a:spLocks noGrp="1"/>
          </p:cNvSpPr>
          <p:nvPr>
            <p:ph idx="1"/>
          </p:nvPr>
        </p:nvSpPr>
        <p:spPr/>
        <p:txBody>
          <a:bodyPr>
            <a:normAutofit fontScale="47500" lnSpcReduction="20000"/>
          </a:bodyPr>
          <a:lstStyle/>
          <a:p>
            <a:r>
              <a:rPr lang="en-US" sz="5100" b="1" dirty="0" smtClean="0"/>
              <a:t> </a:t>
            </a:r>
          </a:p>
          <a:p>
            <a:pPr algn="ctr"/>
            <a:r>
              <a:rPr lang="en-US" sz="5100" b="1" dirty="0" smtClean="0"/>
              <a:t>438,000 deaths </a:t>
            </a:r>
            <a:r>
              <a:rPr lang="en-US" sz="5100" dirty="0" smtClean="0"/>
              <a:t>(range 236,000-635,000) in 2015. </a:t>
            </a:r>
            <a:r>
              <a:rPr lang="en-US" sz="2300" dirty="0" smtClean="0"/>
              <a:t>(1)</a:t>
            </a:r>
            <a:endParaRPr lang="en-US" sz="2300" b="1" dirty="0" smtClean="0"/>
          </a:p>
          <a:p>
            <a:pPr algn="ctr"/>
            <a:r>
              <a:rPr lang="en-US" sz="5100" b="1" dirty="0" err="1" smtClean="0"/>
              <a:t>vs</a:t>
            </a:r>
            <a:endParaRPr lang="en-US" sz="5100" b="1" dirty="0" smtClean="0"/>
          </a:p>
          <a:p>
            <a:pPr algn="ctr"/>
            <a:r>
              <a:rPr lang="en-US" sz="5100" b="1" dirty="0" smtClean="0"/>
              <a:t> 1-3 million in 2004 </a:t>
            </a:r>
            <a:r>
              <a:rPr lang="en-US" sz="2300" b="1" dirty="0" smtClean="0"/>
              <a:t>(2), (3)</a:t>
            </a:r>
          </a:p>
          <a:p>
            <a:r>
              <a:rPr lang="en-US" sz="2500" b="1" dirty="0" smtClean="0"/>
              <a:t>                                            </a:t>
            </a:r>
          </a:p>
          <a:p>
            <a:endParaRPr lang="en-US" sz="2500" b="1" dirty="0" smtClean="0"/>
          </a:p>
          <a:p>
            <a:endParaRPr lang="en-US" sz="2500" b="1" dirty="0" smtClean="0"/>
          </a:p>
          <a:p>
            <a:endParaRPr lang="en-US" sz="2500" b="1" dirty="0" smtClean="0"/>
          </a:p>
          <a:p>
            <a:r>
              <a:rPr lang="en-US" sz="2500" b="1" dirty="0" smtClean="0"/>
              <a:t>                                       </a:t>
            </a:r>
            <a:r>
              <a:rPr lang="en-US" sz="1900" b="1" dirty="0" smtClean="0"/>
              <a:t>(1)</a:t>
            </a:r>
            <a:r>
              <a:rPr lang="en-US" sz="1900" dirty="0" smtClean="0"/>
              <a:t> WHO fact sheet updated Jan 2016</a:t>
            </a:r>
          </a:p>
          <a:p>
            <a:r>
              <a:rPr lang="en-US" sz="1900" dirty="0" smtClean="0"/>
              <a:t>                                                 (2) World Malaria Report 2005 (WHO/UNICEF/</a:t>
            </a:r>
            <a:r>
              <a:rPr lang="en-US" sz="1900" dirty="0" err="1" smtClean="0"/>
              <a:t>RollBack</a:t>
            </a:r>
            <a:r>
              <a:rPr lang="en-US" sz="1900" dirty="0" smtClean="0"/>
              <a:t> Malaria)</a:t>
            </a:r>
          </a:p>
          <a:p>
            <a:pPr>
              <a:buNone/>
            </a:pPr>
            <a:r>
              <a:rPr lang="en-US" sz="1900" dirty="0" smtClean="0"/>
              <a:t>                                                           (3) Global malaria mortality between 1980 and 2010: a systematic analysis.    Murray CJ et al. Lancet. 2012 Feb;379(9814):413-31.</a:t>
            </a:r>
          </a:p>
          <a:p>
            <a:endParaRPr lang="en-US" sz="1900" dirty="0" smtClean="0"/>
          </a:p>
          <a:p>
            <a:r>
              <a:rPr lang="en-US" sz="1900" dirty="0" smtClean="0"/>
              <a:t>                                                                                           </a:t>
            </a:r>
            <a:endParaRPr lang="en-US" sz="19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pPr>
              <a:defRPr/>
            </a:pPr>
            <a:r>
              <a:rPr lang="en-US" b="1" dirty="0" smtClean="0">
                <a:solidFill>
                  <a:schemeClr val="bg2"/>
                </a:solidFill>
              </a:rPr>
              <a:t>MALARIA</a:t>
            </a:r>
            <a:endParaRPr lang="en-US" b="1" dirty="0">
              <a:solidFill>
                <a:schemeClr val="bg2"/>
              </a:solidFill>
            </a:endParaRPr>
          </a:p>
        </p:txBody>
      </p:sp>
      <p:sp>
        <p:nvSpPr>
          <p:cNvPr id="3" name="Content Placeholder 2"/>
          <p:cNvSpPr>
            <a:spLocks noGrp="1"/>
          </p:cNvSpPr>
          <p:nvPr>
            <p:ph idx="1"/>
          </p:nvPr>
        </p:nvSpPr>
        <p:spPr>
          <a:solidFill>
            <a:schemeClr val="tx2"/>
          </a:solidFill>
        </p:spPr>
        <p:txBody>
          <a:bodyPr>
            <a:normAutofit/>
          </a:bodyPr>
          <a:lstStyle/>
          <a:p>
            <a:pPr>
              <a:defRPr/>
            </a:pPr>
            <a:endParaRPr lang="en-US" dirty="0" smtClean="0">
              <a:solidFill>
                <a:srgbClr val="000000"/>
              </a:solidFill>
            </a:endParaRPr>
          </a:p>
          <a:p>
            <a:pPr>
              <a:defRPr/>
            </a:pPr>
            <a:r>
              <a:rPr lang="en-US" b="1" dirty="0" smtClean="0">
                <a:solidFill>
                  <a:srgbClr val="000000"/>
                </a:solidFill>
              </a:rPr>
              <a:t>3.2 Billion  at risk of infection:</a:t>
            </a:r>
          </a:p>
          <a:p>
            <a:pPr>
              <a:defRPr/>
            </a:pPr>
            <a:endParaRPr lang="en-US" b="1" dirty="0" smtClean="0">
              <a:solidFill>
                <a:srgbClr val="000000"/>
              </a:solidFill>
            </a:endParaRPr>
          </a:p>
          <a:p>
            <a:pPr>
              <a:defRPr/>
            </a:pPr>
            <a:r>
              <a:rPr lang="en-US" b="1" dirty="0" smtClean="0">
                <a:solidFill>
                  <a:srgbClr val="000000"/>
                </a:solidFill>
              </a:rPr>
              <a:t>That’s almost half the world’s population</a:t>
            </a:r>
          </a:p>
          <a:p>
            <a:pPr>
              <a:defRPr/>
            </a:pP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b="1" dirty="0" smtClean="0">
                <a:solidFill>
                  <a:srgbClr val="000000"/>
                </a:solidFill>
              </a:rPr>
              <a:t>214 million new cases of malaria in 2015:</a:t>
            </a:r>
          </a:p>
          <a:p>
            <a:pPr>
              <a:defRPr/>
            </a:pPr>
            <a:endParaRPr lang="en-US" b="1" dirty="0" smtClean="0">
              <a:solidFill>
                <a:srgbClr val="000000"/>
              </a:solidFill>
            </a:endParaRPr>
          </a:p>
          <a:p>
            <a:pPr>
              <a:defRPr/>
            </a:pPr>
            <a:r>
              <a:rPr lang="en-US" b="1" dirty="0" smtClean="0">
                <a:solidFill>
                  <a:srgbClr val="000000"/>
                </a:solidFill>
              </a:rPr>
              <a:t>That was the entire US population in 1974</a:t>
            </a:r>
          </a:p>
          <a:p>
            <a:pPr>
              <a:defRPr/>
            </a:pPr>
            <a:endParaRPr lang="en-US" dirty="0" smtClean="0">
              <a:solidFill>
                <a:srgbClr val="000000"/>
              </a:solidFill>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000000"/>
                </a:solidFill>
              </a:rPr>
              <a:t>438,000 malaria deaths in 2015:</a:t>
            </a:r>
          </a:p>
          <a:p>
            <a:endParaRPr lang="en-US" b="1" dirty="0" smtClean="0">
              <a:solidFill>
                <a:srgbClr val="000000"/>
              </a:solidFill>
            </a:endParaRPr>
          </a:p>
          <a:p>
            <a:r>
              <a:rPr lang="en-US" b="1" dirty="0" smtClean="0">
                <a:solidFill>
                  <a:srgbClr val="000000"/>
                </a:solidFill>
              </a:rPr>
              <a:t>That’s </a:t>
            </a:r>
            <a:r>
              <a:rPr lang="en-US" dirty="0" smtClean="0">
                <a:solidFill>
                  <a:srgbClr val="000000"/>
                </a:solidFill>
              </a:rPr>
              <a:t>a little more than the </a:t>
            </a:r>
            <a:r>
              <a:rPr lang="en-US" b="1" dirty="0" smtClean="0">
                <a:solidFill>
                  <a:srgbClr val="000000"/>
                </a:solidFill>
              </a:rPr>
              <a:t>entire population of Miami, FL</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Malaria Progress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Since 2000, there has been a significant increase in the number of countries that have moved towards malaria </a:t>
            </a:r>
            <a:r>
              <a:rPr lang="en-US" b="1" dirty="0" smtClean="0"/>
              <a:t>elimination.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Malaria Progress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Of the 106 countries with ongoing malaria transmission in 2000: </a:t>
            </a:r>
          </a:p>
          <a:p>
            <a:endParaRPr lang="en-US" dirty="0" smtClean="0"/>
          </a:p>
          <a:p>
            <a:r>
              <a:rPr lang="en-US" b="1" dirty="0" smtClean="0"/>
              <a:t>57 </a:t>
            </a:r>
            <a:r>
              <a:rPr lang="en-US" dirty="0" smtClean="0"/>
              <a:t>achieved reductions in new malaria cases of at least </a:t>
            </a:r>
            <a:r>
              <a:rPr lang="en-US" b="1" dirty="0" smtClean="0"/>
              <a:t>75%</a:t>
            </a:r>
            <a:r>
              <a:rPr lang="en-US" dirty="0" smtClean="0"/>
              <a:t> by 2015. </a:t>
            </a:r>
          </a:p>
          <a:p>
            <a:endParaRPr lang="en-US" dirty="0" smtClean="0"/>
          </a:p>
          <a:p>
            <a:r>
              <a:rPr lang="en-US" b="1" dirty="0" smtClean="0"/>
              <a:t>18</a:t>
            </a:r>
            <a:r>
              <a:rPr lang="en-US" dirty="0" smtClean="0"/>
              <a:t> countries reduced their malaria cases by </a:t>
            </a:r>
            <a:r>
              <a:rPr lang="en-US" b="1" dirty="0" smtClean="0"/>
              <a:t>50-75% </a:t>
            </a:r>
            <a:r>
              <a:rPr lang="en-US" dirty="0" smtClean="0"/>
              <a:t>in the same period. </a:t>
            </a:r>
            <a:r>
              <a:rPr lang="en-US" sz="1100" dirty="0" smtClean="0"/>
              <a:t>(1)</a:t>
            </a:r>
          </a:p>
          <a:p>
            <a:endParaRPr lang="en-US" sz="1600" b="1" dirty="0" smtClean="0"/>
          </a:p>
          <a:p>
            <a:r>
              <a:rPr lang="en-US" sz="900" b="1" dirty="0" smtClean="0"/>
              <a:t>                                                                                                                                                                      (1)</a:t>
            </a:r>
            <a:r>
              <a:rPr lang="en-US" sz="900" dirty="0" smtClean="0"/>
              <a:t> WHO fact sheet updated Jan 2016</a:t>
            </a:r>
            <a:endParaRPr lang="en-US" sz="9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Malaria Progress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2014, </a:t>
            </a:r>
            <a:r>
              <a:rPr lang="en-US" b="1" dirty="0" smtClean="0"/>
              <a:t>17</a:t>
            </a:r>
            <a:r>
              <a:rPr lang="en-US" dirty="0" smtClean="0"/>
              <a:t> countries with a history of endemic malaria in 2000 reported fewer than 1000 cases of malaria. </a:t>
            </a:r>
          </a:p>
          <a:p>
            <a:endParaRPr lang="en-US" dirty="0" smtClean="0"/>
          </a:p>
          <a:p>
            <a:r>
              <a:rPr lang="en-US" dirty="0" smtClean="0"/>
              <a:t>That same year, </a:t>
            </a:r>
            <a:r>
              <a:rPr lang="en-US" b="1" dirty="0" smtClean="0"/>
              <a:t>16</a:t>
            </a:r>
            <a:r>
              <a:rPr lang="en-US" dirty="0" smtClean="0"/>
              <a:t> similar countries reported </a:t>
            </a:r>
            <a:r>
              <a:rPr lang="en-US" b="1" dirty="0" smtClean="0"/>
              <a:t>NO </a:t>
            </a:r>
            <a:r>
              <a:rPr lang="en-US" dirty="0" smtClean="0"/>
              <a:t>indigenous cases of the disease: Argentina, Armenia, Azerbaijan, Costa Rica, Iraq, Georgia, Kyrgyzstan, Morocco, Oman, Paraguay, Sri Lanka, Tajikistan, Turkey, Turkmenistan, United Arab Emirates and Uzbekistan. </a:t>
            </a:r>
            <a:r>
              <a:rPr lang="en-US" sz="1400" dirty="0" smtClean="0"/>
              <a:t>(1)</a:t>
            </a:r>
          </a:p>
          <a:p>
            <a:r>
              <a:rPr lang="en-US" dirty="0" smtClean="0"/>
              <a:t> </a:t>
            </a:r>
            <a:r>
              <a:rPr lang="en-US" sz="1000" b="1" dirty="0" smtClean="0"/>
              <a:t>(1)</a:t>
            </a:r>
            <a:r>
              <a:rPr lang="en-US" sz="1000" dirty="0" smtClean="0"/>
              <a:t> WHO fact sheet updated Jan 2016</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pic>
        <p:nvPicPr>
          <p:cNvPr id="17411" name="Content Placeholder 3" descr="malaria_003.jpg"/>
          <p:cNvPicPr>
            <a:picLocks noGrp="1" noChangeAspect="1"/>
          </p:cNvPicPr>
          <p:nvPr>
            <p:ph idx="1"/>
          </p:nvPr>
        </p:nvPicPr>
        <p:blipFill>
          <a:blip r:embed="rId2" cstate="print"/>
          <a:srcRect/>
          <a:stretch>
            <a:fillRect/>
          </a:stretch>
        </p:blipFill>
        <p:spPr>
          <a:xfrm>
            <a:off x="1196975" y="1200151"/>
            <a:ext cx="6750050" cy="3394472"/>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 and Malaria</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Most of the malaria in the world occurs in Sub-Saharan Africa.</a:t>
            </a:r>
          </a:p>
          <a:p>
            <a:endParaRPr lang="en-US" dirty="0" smtClean="0"/>
          </a:p>
          <a:p>
            <a:r>
              <a:rPr lang="en-US" dirty="0" smtClean="0"/>
              <a:t>In 2015, </a:t>
            </a:r>
            <a:r>
              <a:rPr lang="en-US" b="1" dirty="0" smtClean="0"/>
              <a:t>88%</a:t>
            </a:r>
            <a:r>
              <a:rPr lang="en-US" dirty="0" smtClean="0"/>
              <a:t> of malaria cases and </a:t>
            </a:r>
            <a:r>
              <a:rPr lang="en-US" b="1" dirty="0" smtClean="0"/>
              <a:t>90%</a:t>
            </a:r>
            <a:r>
              <a:rPr lang="en-US" dirty="0" smtClean="0"/>
              <a:t> of malaria deaths occurred here. </a:t>
            </a:r>
            <a:r>
              <a:rPr lang="en-US" sz="1100" dirty="0" smtClean="0"/>
              <a:t>(1)</a:t>
            </a:r>
          </a:p>
          <a:p>
            <a:endParaRPr lang="en-US" sz="1200" dirty="0" smtClean="0"/>
          </a:p>
          <a:p>
            <a:endParaRPr lang="en-US" sz="1200" dirty="0" smtClean="0"/>
          </a:p>
          <a:p>
            <a:endParaRPr lang="en-US" sz="1200" dirty="0" smtClean="0"/>
          </a:p>
          <a:p>
            <a:endParaRPr lang="en-US" sz="1200" dirty="0" smtClean="0"/>
          </a:p>
          <a:p>
            <a:r>
              <a:rPr lang="en-US" sz="1200" dirty="0" smtClean="0"/>
              <a:t>                                                                                                                   (1) WHO fact sheet updated Jan 2016</a:t>
            </a: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Progress in Africa</a:t>
            </a:r>
            <a:endParaRPr lang="en-US" dirty="0"/>
          </a:p>
        </p:txBody>
      </p:sp>
      <p:sp>
        <p:nvSpPr>
          <p:cNvPr id="3" name="Content Placeholder 2"/>
          <p:cNvSpPr>
            <a:spLocks noGrp="1"/>
          </p:cNvSpPr>
          <p:nvPr>
            <p:ph idx="1"/>
          </p:nvPr>
        </p:nvSpPr>
        <p:spPr/>
        <p:txBody>
          <a:bodyPr>
            <a:normAutofit lnSpcReduction="10000"/>
          </a:bodyPr>
          <a:lstStyle/>
          <a:p>
            <a:pPr fontAlgn="base"/>
            <a:endParaRPr lang="en-US" dirty="0" smtClean="0"/>
          </a:p>
          <a:p>
            <a:pPr fontAlgn="base"/>
            <a:r>
              <a:rPr lang="en-US" dirty="0" smtClean="0"/>
              <a:t>From 2000-2015, expansion of malaria interventions helped reduce malaria incidence by </a:t>
            </a:r>
          </a:p>
          <a:p>
            <a:pPr fontAlgn="base"/>
            <a:endParaRPr lang="en-US" dirty="0" smtClean="0"/>
          </a:p>
          <a:p>
            <a:pPr fontAlgn="base"/>
            <a:r>
              <a:rPr lang="en-US" b="1" dirty="0" smtClean="0"/>
              <a:t>37% globally</a:t>
            </a:r>
          </a:p>
          <a:p>
            <a:pPr fontAlgn="base"/>
            <a:endParaRPr lang="en-US" dirty="0" smtClean="0"/>
          </a:p>
          <a:p>
            <a:pPr fontAlgn="base"/>
            <a:r>
              <a:rPr lang="en-US" b="1" dirty="0" smtClean="0"/>
              <a:t>42% in Africa</a:t>
            </a:r>
            <a:r>
              <a:rPr lang="en-US" dirty="0" smtClean="0"/>
              <a:t> </a:t>
            </a:r>
            <a:r>
              <a:rPr lang="en-US" sz="1200" dirty="0" smtClean="0"/>
              <a:t>(1)</a:t>
            </a:r>
          </a:p>
          <a:p>
            <a:pPr fontAlgn="base"/>
            <a:r>
              <a:rPr lang="en-US" sz="900" dirty="0" smtClean="0"/>
              <a:t>                                                                                                                                                                                       (1) WHO </a:t>
            </a:r>
            <a:r>
              <a:rPr lang="en-US" sz="900" b="1" dirty="0" smtClean="0"/>
              <a:t>Fact Sheet: World Malaria Report 2015</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African Proverb</a:t>
            </a:r>
            <a:endParaRPr lang="en-US" dirty="0"/>
          </a:p>
        </p:txBody>
      </p:sp>
      <p:sp>
        <p:nvSpPr>
          <p:cNvPr id="3" name="Content Placeholder 2"/>
          <p:cNvSpPr>
            <a:spLocks noGrp="1"/>
          </p:cNvSpPr>
          <p:nvPr>
            <p:ph idx="1"/>
          </p:nvPr>
        </p:nvSpPr>
        <p:spPr/>
        <p:txBody>
          <a:bodyPr/>
          <a:lstStyle/>
          <a:p>
            <a:endParaRPr lang="en-US" dirty="0" smtClean="0"/>
          </a:p>
          <a:p>
            <a:pPr algn="ctr"/>
            <a:r>
              <a:rPr lang="en-US" b="1" dirty="0" smtClean="0"/>
              <a:t>“If you think you are too small to make a difference, you have not spent a night with a mosquito."</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Progress in Africa</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During the same period, malaria mortality rates decreased by an estimated </a:t>
            </a:r>
          </a:p>
          <a:p>
            <a:pPr>
              <a:buNone/>
            </a:pPr>
            <a:r>
              <a:rPr lang="en-US" dirty="0" smtClean="0"/>
              <a:t>    </a:t>
            </a:r>
          </a:p>
          <a:p>
            <a:pPr>
              <a:buNone/>
            </a:pPr>
            <a:r>
              <a:rPr lang="en-US" dirty="0" smtClean="0"/>
              <a:t>      </a:t>
            </a:r>
            <a:r>
              <a:rPr lang="en-US" b="1" dirty="0" smtClean="0"/>
              <a:t>60% worldwide </a:t>
            </a:r>
          </a:p>
          <a:p>
            <a:pPr>
              <a:buNone/>
            </a:pPr>
            <a:r>
              <a:rPr lang="en-US" dirty="0" smtClean="0"/>
              <a:t>    </a:t>
            </a:r>
          </a:p>
          <a:p>
            <a:pPr>
              <a:buNone/>
            </a:pPr>
            <a:r>
              <a:rPr lang="en-US" dirty="0" smtClean="0"/>
              <a:t>      </a:t>
            </a:r>
            <a:r>
              <a:rPr lang="en-US" b="1" dirty="0" smtClean="0"/>
              <a:t>66% in Africa</a:t>
            </a:r>
            <a:r>
              <a:rPr lang="en-US" dirty="0" smtClean="0"/>
              <a:t> </a:t>
            </a:r>
            <a:r>
              <a:rPr lang="en-US" sz="1200" dirty="0" smtClean="0"/>
              <a:t>(1)</a:t>
            </a:r>
          </a:p>
          <a:p>
            <a:pPr>
              <a:buNone/>
            </a:pPr>
            <a:endParaRPr lang="en-US" dirty="0" smtClean="0"/>
          </a:p>
          <a:p>
            <a:pPr>
              <a:buNone/>
            </a:pPr>
            <a:r>
              <a:rPr lang="en-US" sz="900" dirty="0" smtClean="0"/>
              <a:t>                                                                                                                                                                                                                                            (1) </a:t>
            </a:r>
            <a:r>
              <a:rPr lang="en-US" sz="800" b="1" dirty="0" smtClean="0"/>
              <a:t>Fact Sheet: World Malaria Report 2015</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Progress in Africa</a:t>
            </a:r>
            <a:endParaRPr lang="en-US" dirty="0"/>
          </a:p>
        </p:txBody>
      </p:sp>
      <p:sp>
        <p:nvSpPr>
          <p:cNvPr id="3" name="Content Placeholder 2"/>
          <p:cNvSpPr>
            <a:spLocks noGrp="1"/>
          </p:cNvSpPr>
          <p:nvPr>
            <p:ph idx="1"/>
          </p:nvPr>
        </p:nvSpPr>
        <p:spPr/>
        <p:txBody>
          <a:bodyPr>
            <a:normAutofit lnSpcReduction="10000"/>
          </a:bodyPr>
          <a:lstStyle/>
          <a:p>
            <a:r>
              <a:rPr lang="en-US" dirty="0" smtClean="0"/>
              <a:t>During the same period the under-5 age group (</a:t>
            </a:r>
            <a:r>
              <a:rPr lang="en-US" sz="1800" dirty="0" smtClean="0"/>
              <a:t>greatest risk of death along with pregnant women</a:t>
            </a:r>
            <a:r>
              <a:rPr lang="en-US" dirty="0" smtClean="0"/>
              <a:t>), mortality rates declined by: </a:t>
            </a:r>
          </a:p>
          <a:p>
            <a:endParaRPr lang="en-US" dirty="0" smtClean="0"/>
          </a:p>
          <a:p>
            <a:r>
              <a:rPr lang="en-US" b="1" dirty="0" smtClean="0"/>
              <a:t>65% globally </a:t>
            </a:r>
          </a:p>
          <a:p>
            <a:endParaRPr lang="en-US" dirty="0" smtClean="0"/>
          </a:p>
          <a:p>
            <a:r>
              <a:rPr lang="en-US" b="1" dirty="0" smtClean="0"/>
              <a:t>71% in Africa</a:t>
            </a:r>
            <a:r>
              <a:rPr lang="en-US" dirty="0" smtClean="0"/>
              <a:t> </a:t>
            </a:r>
            <a:r>
              <a:rPr lang="en-US" sz="1100" dirty="0" smtClean="0"/>
              <a:t>(1)</a:t>
            </a:r>
          </a:p>
          <a:p>
            <a:endParaRPr lang="en-US" sz="1100" dirty="0" smtClean="0"/>
          </a:p>
          <a:p>
            <a:r>
              <a:rPr lang="en-US" sz="900" b="1" dirty="0" smtClean="0"/>
              <a:t>                                                                                                                                                                                          (1) WHO Malaria </a:t>
            </a:r>
            <a:r>
              <a:rPr lang="en-US" sz="900" dirty="0" smtClean="0"/>
              <a:t>Fact sheet Updated January 2016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Progress in Africa</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endParaRPr lang="en-US" dirty="0" smtClean="0"/>
          </a:p>
          <a:p>
            <a:r>
              <a:rPr lang="en-US" dirty="0" smtClean="0"/>
              <a:t>These reductions in malaria have occurred despite a </a:t>
            </a:r>
            <a:r>
              <a:rPr lang="en-US" b="1" dirty="0" smtClean="0"/>
              <a:t>43% increase </a:t>
            </a:r>
            <a:r>
              <a:rPr lang="en-US" dirty="0" smtClean="0"/>
              <a:t>in the African population living in malaria transmission areas. </a:t>
            </a:r>
            <a:r>
              <a:rPr lang="en-US" sz="1200" dirty="0" smtClean="0"/>
              <a:t>(1)</a:t>
            </a:r>
          </a:p>
          <a:p>
            <a:endParaRPr lang="en-US" sz="1200" dirty="0" smtClean="0"/>
          </a:p>
          <a:p>
            <a:endParaRPr lang="en-US" sz="1200" dirty="0" smtClean="0"/>
          </a:p>
          <a:p>
            <a:r>
              <a:rPr lang="en-US" sz="900" b="1" dirty="0" smtClean="0"/>
              <a:t>                                                                                                                                                                                               (1) Fact sheet on the World Malaria Report 2014</a:t>
            </a:r>
            <a:endParaRPr lang="en-US" sz="900"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Malaria</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How was this reduction accomplished?</a:t>
            </a:r>
          </a:p>
          <a:p>
            <a:endParaRPr lang="en-US" dirty="0" smtClean="0"/>
          </a:p>
          <a:p>
            <a:r>
              <a:rPr lang="en-US" dirty="0" smtClean="0"/>
              <a:t>1) </a:t>
            </a:r>
            <a:r>
              <a:rPr lang="en-US" b="1" dirty="0" smtClean="0"/>
              <a:t>Improvements in Education/Access</a:t>
            </a:r>
          </a:p>
          <a:p>
            <a:endParaRPr lang="en-US" dirty="0" smtClean="0"/>
          </a:p>
          <a:p>
            <a:r>
              <a:rPr lang="en-US" dirty="0" smtClean="0"/>
              <a:t>2) </a:t>
            </a:r>
            <a:r>
              <a:rPr lang="en-US" b="1" dirty="0" smtClean="0"/>
              <a:t>Improved </a:t>
            </a:r>
            <a:r>
              <a:rPr lang="en-US" b="1" dirty="0" err="1" smtClean="0"/>
              <a:t>Dx</a:t>
            </a:r>
            <a:r>
              <a:rPr lang="en-US" b="1" dirty="0" smtClean="0"/>
              <a:t> (Rapid Diagnostic Testing=RDT)</a:t>
            </a:r>
          </a:p>
          <a:p>
            <a:endParaRPr lang="en-US" dirty="0" smtClean="0"/>
          </a:p>
          <a:p>
            <a:r>
              <a:rPr lang="en-US" dirty="0" smtClean="0"/>
              <a:t>3) </a:t>
            </a:r>
            <a:r>
              <a:rPr lang="en-US" b="1" dirty="0" smtClean="0"/>
              <a:t>New Therapies</a:t>
            </a:r>
          </a:p>
          <a:p>
            <a:endParaRPr lang="en-US" dirty="0" smtClean="0"/>
          </a:p>
          <a:p>
            <a:r>
              <a:rPr lang="en-US" dirty="0" smtClean="0"/>
              <a:t>4) </a:t>
            </a:r>
            <a:r>
              <a:rPr lang="en-US" b="1" dirty="0" smtClean="0"/>
              <a:t>New/Enhanced Preventive Measures (vector control is the mainstay of prevention/reduction of malaria transmission)</a:t>
            </a:r>
          </a:p>
          <a:p>
            <a:endParaRPr lang="en-US" dirty="0" smtClean="0"/>
          </a:p>
          <a:p>
            <a:r>
              <a:rPr lang="en-US" dirty="0" smtClean="0"/>
              <a:t>5) </a:t>
            </a:r>
            <a:r>
              <a:rPr lang="en-US" b="1" dirty="0" smtClean="0"/>
              <a:t>Possibly Due to Differences in How the Disease is Diagnosed  (RDT availability)= not a real reduction.</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Education</a:t>
            </a:r>
            <a:endParaRPr lang="en-US" dirty="0"/>
          </a:p>
        </p:txBody>
      </p:sp>
      <p:sp>
        <p:nvSpPr>
          <p:cNvPr id="3" name="Content Placeholder 2"/>
          <p:cNvSpPr>
            <a:spLocks noGrp="1"/>
          </p:cNvSpPr>
          <p:nvPr>
            <p:ph idx="1"/>
          </p:nvPr>
        </p:nvSpPr>
        <p:spPr/>
        <p:txBody>
          <a:bodyPr/>
          <a:lstStyle/>
          <a:p>
            <a:r>
              <a:rPr lang="en-US" dirty="0" smtClean="0"/>
              <a:t>What’s new?</a:t>
            </a:r>
          </a:p>
          <a:p>
            <a:endParaRPr lang="en-US" dirty="0" smtClean="0"/>
          </a:p>
          <a:p>
            <a:r>
              <a:rPr lang="en-US" dirty="0" smtClean="0"/>
              <a:t>More $ Available</a:t>
            </a:r>
          </a:p>
          <a:p>
            <a:endParaRPr lang="en-US" dirty="0" smtClean="0"/>
          </a:p>
          <a:p>
            <a:r>
              <a:rPr lang="en-US" dirty="0" smtClean="0"/>
              <a:t>Better infrastructure/logistical support to provide education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Education</a:t>
            </a:r>
            <a:endParaRPr lang="en-US" dirty="0"/>
          </a:p>
        </p:txBody>
      </p:sp>
      <p:pic>
        <p:nvPicPr>
          <p:cNvPr id="6" name="Content Placeholder 5" descr="usaid 1.jpg"/>
          <p:cNvPicPr>
            <a:picLocks noGrp="1" noChangeAspect="1"/>
          </p:cNvPicPr>
          <p:nvPr>
            <p:ph idx="1"/>
          </p:nvPr>
        </p:nvPicPr>
        <p:blipFill>
          <a:blip r:embed="rId2" cstate="print"/>
          <a:stretch>
            <a:fillRect/>
          </a:stretch>
        </p:blipFill>
        <p:spPr>
          <a:xfrm>
            <a:off x="1295400" y="1352550"/>
            <a:ext cx="5562600" cy="3581400"/>
          </a:xfrm>
        </p:spPr>
      </p:pic>
    </p:spTree>
    <p:extLst>
      <p:ext uri="{BB962C8B-B14F-4D97-AF65-F5344CB8AC3E}">
        <p14:creationId xmlns:p14="http://schemas.microsoft.com/office/powerpoint/2010/main" val="499406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Education</a:t>
            </a:r>
            <a:endParaRPr lang="en-US" dirty="0"/>
          </a:p>
        </p:txBody>
      </p:sp>
      <p:pic>
        <p:nvPicPr>
          <p:cNvPr id="4" name="Content Placeholder 3" descr="fl05122008142902_245_SMA_MalariaPoster_lrg.jpg"/>
          <p:cNvPicPr>
            <a:picLocks noGrp="1" noChangeAspect="1"/>
          </p:cNvPicPr>
          <p:nvPr>
            <p:ph idx="1"/>
          </p:nvPr>
        </p:nvPicPr>
        <p:blipFill>
          <a:blip r:embed="rId2" cstate="print"/>
          <a:stretch>
            <a:fillRect/>
          </a:stretch>
        </p:blipFill>
        <p:spPr>
          <a:xfrm>
            <a:off x="3305059" y="1450977"/>
            <a:ext cx="2533889" cy="329247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Improved Access</a:t>
            </a:r>
            <a:endParaRPr lang="en-US" dirty="0"/>
          </a:p>
        </p:txBody>
      </p:sp>
      <p:sp>
        <p:nvSpPr>
          <p:cNvPr id="3" name="Content Placeholder 2"/>
          <p:cNvSpPr>
            <a:spLocks noGrp="1"/>
          </p:cNvSpPr>
          <p:nvPr>
            <p:ph idx="1"/>
          </p:nvPr>
        </p:nvSpPr>
        <p:spPr/>
        <p:txBody>
          <a:bodyPr>
            <a:normAutofit fontScale="40000" lnSpcReduction="20000"/>
          </a:bodyPr>
          <a:lstStyle/>
          <a:p>
            <a:endParaRPr lang="en-US" sz="2800" dirty="0" smtClean="0"/>
          </a:p>
          <a:p>
            <a:pPr>
              <a:buNone/>
            </a:pPr>
            <a:r>
              <a:rPr lang="en-US" sz="2800" dirty="0" smtClean="0"/>
              <a:t> </a:t>
            </a:r>
            <a:r>
              <a:rPr lang="en-US" sz="4200" dirty="0" smtClean="0"/>
              <a:t>Basic elements of malaria control:</a:t>
            </a:r>
          </a:p>
          <a:p>
            <a:pPr marL="514350" indent="-514350">
              <a:buNone/>
            </a:pPr>
            <a:endParaRPr lang="en-US" sz="4200" dirty="0" smtClean="0"/>
          </a:p>
          <a:p>
            <a:pPr marL="514350" indent="-514350">
              <a:buNone/>
            </a:pPr>
            <a:r>
              <a:rPr lang="en-US" sz="4200" dirty="0" smtClean="0"/>
              <a:t> 1) Early detection and </a:t>
            </a:r>
          </a:p>
          <a:p>
            <a:pPr marL="514350" indent="-514350">
              <a:buAutoNum type="arabicParenR"/>
            </a:pPr>
            <a:endParaRPr lang="en-US" sz="4200" dirty="0" smtClean="0"/>
          </a:p>
          <a:p>
            <a:pPr marL="514350" indent="-514350">
              <a:buNone/>
            </a:pPr>
            <a:r>
              <a:rPr lang="en-US" sz="4200" dirty="0" smtClean="0"/>
              <a:t> 2) Prompt Rx of malaria cases, </a:t>
            </a:r>
          </a:p>
          <a:p>
            <a:pPr marL="514350" indent="-514350">
              <a:buNone/>
            </a:pPr>
            <a:endParaRPr lang="en-US" sz="4200" dirty="0" smtClean="0"/>
          </a:p>
          <a:p>
            <a:pPr marL="514350" indent="-514350">
              <a:buNone/>
            </a:pPr>
            <a:endParaRPr lang="en-US" sz="4200" dirty="0" smtClean="0"/>
          </a:p>
          <a:p>
            <a:pPr marL="514350" indent="-514350">
              <a:buNone/>
            </a:pPr>
            <a:r>
              <a:rPr lang="en-US" sz="4200" dirty="0" smtClean="0"/>
              <a:t>Especially in areas where health care facilities are inadequate. </a:t>
            </a:r>
            <a:r>
              <a:rPr lang="en-US" sz="1200" dirty="0" smtClean="0"/>
              <a:t>(1)</a:t>
            </a:r>
          </a:p>
          <a:p>
            <a:endParaRPr lang="en-US" sz="2800" dirty="0" smtClean="0"/>
          </a:p>
          <a:p>
            <a:endParaRPr lang="en-US" sz="2800" dirty="0" smtClean="0"/>
          </a:p>
          <a:p>
            <a:endParaRPr lang="en-US" sz="2800" b="1" dirty="0" smtClean="0"/>
          </a:p>
          <a:p>
            <a:r>
              <a:rPr lang="en-US" sz="1000" b="1" dirty="0" smtClean="0"/>
              <a:t>(1) Impact of community-based presumptive </a:t>
            </a:r>
            <a:r>
              <a:rPr lang="en-US" sz="1000" b="1" dirty="0" err="1" smtClean="0"/>
              <a:t>chloroquine</a:t>
            </a:r>
            <a:r>
              <a:rPr lang="en-US" sz="1000" b="1" dirty="0" smtClean="0"/>
              <a:t> treatment of fever cases on malaria morbidity and mortality in a tribal area in Orissa State, India. </a:t>
            </a:r>
            <a:r>
              <a:rPr lang="en-US" sz="1000" u="sng" dirty="0" smtClean="0"/>
              <a:t>Malaria Journal, </a:t>
            </a:r>
            <a:r>
              <a:rPr lang="en-US" sz="1000" dirty="0" smtClean="0"/>
              <a:t>2008 May ;7:75. </a:t>
            </a:r>
            <a:r>
              <a:rPr lang="en-US" sz="1000" dirty="0" err="1" smtClean="0"/>
              <a:t>doi</a:t>
            </a:r>
            <a:r>
              <a:rPr lang="en-US" sz="1000" dirty="0" smtClean="0"/>
              <a:t>: 10.1186/1475-2875-7-75, Das et al.</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Improved Access/Community Health Workers (CHWs)</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So why not set up a system of community health workers, i.e., village volunteers with no prior formal medical training who are:</a:t>
            </a:r>
          </a:p>
          <a:p>
            <a:r>
              <a:rPr lang="en-US" dirty="0" smtClean="0"/>
              <a:t>1) Given a simple algorithm to help decide if a patient might have malaria, </a:t>
            </a:r>
          </a:p>
          <a:p>
            <a:r>
              <a:rPr lang="en-US" dirty="0" smtClean="0"/>
              <a:t>2) Taught how to use an RDT for diagnosis</a:t>
            </a:r>
          </a:p>
          <a:p>
            <a:r>
              <a:rPr lang="en-US" dirty="0" smtClean="0"/>
              <a:t>3) Taught how to prescribe the appropriate anti-malaria medication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CHWs, One Example in India</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sz="2800" b="1" cap="all" dirty="0" smtClean="0"/>
          </a:p>
          <a:p>
            <a:r>
              <a:rPr lang="en-US" sz="2800" dirty="0" smtClean="0"/>
              <a:t>Volunteers from villages were selected for distribution of </a:t>
            </a:r>
            <a:r>
              <a:rPr lang="en-US" sz="2800" dirty="0" err="1" smtClean="0"/>
              <a:t>chloroquine</a:t>
            </a:r>
            <a:endParaRPr lang="en-US" sz="2800" dirty="0" smtClean="0"/>
          </a:p>
          <a:p>
            <a:r>
              <a:rPr lang="en-US" sz="2800" dirty="0" smtClean="0"/>
              <a:t>All volunteer services were free and voluntary in nature. </a:t>
            </a:r>
          </a:p>
          <a:p>
            <a:r>
              <a:rPr lang="en-US" sz="2800" dirty="0" err="1" smtClean="0"/>
              <a:t>Chloroquine</a:t>
            </a:r>
            <a:r>
              <a:rPr lang="en-US" sz="2800" dirty="0" smtClean="0"/>
              <a:t> was provided without charge to all fever cases </a:t>
            </a:r>
            <a:r>
              <a:rPr lang="en-US" sz="1400" b="1" dirty="0" smtClean="0"/>
              <a:t>(1)</a:t>
            </a:r>
          </a:p>
          <a:p>
            <a:endParaRPr lang="en-US" sz="1400" b="1" dirty="0" smtClean="0"/>
          </a:p>
          <a:p>
            <a:r>
              <a:rPr lang="en-US" sz="1400" b="1" dirty="0" smtClean="0"/>
              <a:t> </a:t>
            </a:r>
            <a:r>
              <a:rPr lang="en-US" sz="1200" b="1" dirty="0" smtClean="0"/>
              <a:t>(1)Impact of community-based presumptive </a:t>
            </a:r>
            <a:r>
              <a:rPr lang="en-US" sz="1200" b="1" dirty="0" err="1" smtClean="0"/>
              <a:t>chloroquine</a:t>
            </a:r>
            <a:r>
              <a:rPr lang="en-US" sz="1200" b="1" dirty="0" smtClean="0"/>
              <a:t> treatment of fever cases on malaria morbidity and mortality in a tribal area in Orissa State, India. </a:t>
            </a:r>
            <a:r>
              <a:rPr lang="en-US" sz="1200" u="sng" dirty="0" smtClean="0"/>
              <a:t>Malaria Journal, </a:t>
            </a:r>
            <a:r>
              <a:rPr lang="en-US" sz="1200" dirty="0" smtClean="0"/>
              <a:t>2008 May ;7:75. </a:t>
            </a:r>
            <a:r>
              <a:rPr lang="en-US" sz="1200" dirty="0" err="1" smtClean="0"/>
              <a:t>doi</a:t>
            </a:r>
            <a:r>
              <a:rPr lang="en-US" sz="1200" dirty="0" smtClean="0"/>
              <a:t>: 10.1186/1475-2875-7-75, Das et al.</a:t>
            </a:r>
          </a:p>
          <a:p>
            <a:endParaRPr lang="en-US" sz="28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lgn="ctr"/>
            <a:r>
              <a:rPr lang="en-US" sz="5400" dirty="0" smtClean="0"/>
              <a:t>Malaria 102</a:t>
            </a:r>
            <a:endParaRPr lang="en-US" sz="5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CHW study</a:t>
            </a:r>
            <a:endParaRPr lang="en-US" dirty="0"/>
          </a:p>
        </p:txBody>
      </p:sp>
      <p:sp>
        <p:nvSpPr>
          <p:cNvPr id="3" name="Content Placeholder 2"/>
          <p:cNvSpPr>
            <a:spLocks noGrp="1"/>
          </p:cNvSpPr>
          <p:nvPr>
            <p:ph idx="1"/>
          </p:nvPr>
        </p:nvSpPr>
        <p:spPr/>
        <p:txBody>
          <a:bodyPr/>
          <a:lstStyle/>
          <a:p>
            <a:endParaRPr lang="en-US" sz="2400" dirty="0" smtClean="0"/>
          </a:p>
          <a:p>
            <a:endParaRPr lang="en-US" sz="2400" dirty="0" smtClean="0"/>
          </a:p>
          <a:p>
            <a:r>
              <a:rPr lang="en-US" sz="2400" b="1" dirty="0" smtClean="0"/>
              <a:t>411 village volunteer CHWs in</a:t>
            </a:r>
          </a:p>
          <a:p>
            <a:r>
              <a:rPr lang="en-US" sz="2400" b="1" dirty="0" smtClean="0"/>
              <a:t>378 villages </a:t>
            </a:r>
            <a:r>
              <a:rPr lang="en-US" sz="2400" dirty="0" smtClean="0"/>
              <a:t>in the experimental community </a:t>
            </a:r>
          </a:p>
          <a:p>
            <a:r>
              <a:rPr lang="en-US" sz="2400" dirty="0" smtClean="0"/>
              <a:t>with a </a:t>
            </a:r>
            <a:r>
              <a:rPr lang="en-US" sz="2400" b="1" dirty="0" smtClean="0"/>
              <a:t>population of 125,439</a:t>
            </a:r>
            <a:r>
              <a:rPr lang="en-US" sz="2400" dirty="0" smtClean="0"/>
              <a:t>.</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CHW study</a:t>
            </a:r>
            <a:endParaRPr lang="en-US" dirty="0"/>
          </a:p>
        </p:txBody>
      </p:sp>
      <p:sp>
        <p:nvSpPr>
          <p:cNvPr id="3" name="Content Placeholder 2"/>
          <p:cNvSpPr>
            <a:spLocks noGrp="1"/>
          </p:cNvSpPr>
          <p:nvPr>
            <p:ph idx="1"/>
          </p:nvPr>
        </p:nvSpPr>
        <p:spPr/>
        <p:txBody>
          <a:bodyPr>
            <a:normAutofit/>
          </a:bodyPr>
          <a:lstStyle/>
          <a:p>
            <a:endParaRPr lang="en-US" sz="2400" dirty="0" smtClean="0"/>
          </a:p>
          <a:p>
            <a:endParaRPr lang="en-US" sz="2400" dirty="0" smtClean="0"/>
          </a:p>
          <a:p>
            <a:r>
              <a:rPr lang="en-US" sz="2400" dirty="0" smtClean="0"/>
              <a:t>Impact of CHWs  evaluated based on the changes observed in </a:t>
            </a:r>
            <a:r>
              <a:rPr lang="en-US" sz="2400" b="1" dirty="0" smtClean="0"/>
              <a:t>fever days </a:t>
            </a:r>
            <a:r>
              <a:rPr lang="en-US" sz="2400" dirty="0" smtClean="0"/>
              <a:t>and </a:t>
            </a:r>
            <a:r>
              <a:rPr lang="en-US" sz="2400" b="1" dirty="0" smtClean="0"/>
              <a:t>fever incidence</a:t>
            </a:r>
            <a:r>
              <a:rPr lang="en-US" sz="2400" dirty="0" smtClean="0"/>
              <a:t>, among other things. </a:t>
            </a:r>
            <a:r>
              <a:rPr lang="en-US" sz="1100" dirty="0" smtClean="0"/>
              <a:t>(1)</a:t>
            </a:r>
          </a:p>
          <a:p>
            <a:endParaRPr lang="en-US" sz="2400" dirty="0" smtClean="0"/>
          </a:p>
          <a:p>
            <a:r>
              <a:rPr lang="en-US" sz="900" b="1" dirty="0" smtClean="0"/>
              <a:t>(1) Impact of community-based presumptive </a:t>
            </a:r>
            <a:r>
              <a:rPr lang="en-US" sz="900" b="1" dirty="0" err="1" smtClean="0"/>
              <a:t>chloroquine</a:t>
            </a:r>
            <a:r>
              <a:rPr lang="en-US" sz="900" b="1" dirty="0" smtClean="0"/>
              <a:t> treatment of fever cases on malaria morbidity and mortality in a tribal area in Orissa State, India. </a:t>
            </a:r>
            <a:r>
              <a:rPr lang="en-US" sz="900" u="sng" dirty="0" smtClean="0"/>
              <a:t>Malaria Journal, </a:t>
            </a:r>
            <a:r>
              <a:rPr lang="en-US" sz="900" dirty="0" smtClean="0"/>
              <a:t>2008 May ;7:75. </a:t>
            </a:r>
            <a:r>
              <a:rPr lang="en-US" sz="900" dirty="0" err="1" smtClean="0"/>
              <a:t>doi</a:t>
            </a:r>
            <a:r>
              <a:rPr lang="en-US" sz="900" dirty="0" smtClean="0"/>
              <a:t>: 10.1186/1475-2875-7-75, Das et al.</a:t>
            </a:r>
          </a:p>
          <a:p>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CHW study</a:t>
            </a:r>
            <a:endParaRPr lang="en-US" dirty="0"/>
          </a:p>
        </p:txBody>
      </p:sp>
      <p:sp>
        <p:nvSpPr>
          <p:cNvPr id="3" name="Content Placeholder 2"/>
          <p:cNvSpPr>
            <a:spLocks noGrp="1"/>
          </p:cNvSpPr>
          <p:nvPr>
            <p:ph idx="1"/>
          </p:nvPr>
        </p:nvSpPr>
        <p:spPr/>
        <p:txBody>
          <a:bodyPr/>
          <a:lstStyle/>
          <a:p>
            <a:r>
              <a:rPr lang="en-US" sz="2800" b="1" dirty="0" smtClean="0"/>
              <a:t>Comparison</a:t>
            </a:r>
            <a:r>
              <a:rPr lang="en-US" sz="2800" dirty="0" smtClean="0"/>
              <a:t> </a:t>
            </a:r>
            <a:r>
              <a:rPr lang="en-US" sz="2800" b="1" dirty="0" smtClean="0"/>
              <a:t>between 1st, 2nd and 3rd year of operation</a:t>
            </a:r>
            <a:r>
              <a:rPr lang="en-US" sz="2800" dirty="0" smtClean="0"/>
              <a:t> in the experimental villages and </a:t>
            </a:r>
            <a:r>
              <a:rPr lang="en-US" sz="2800" b="1" dirty="0" smtClean="0"/>
              <a:t>between the experimental and control villages </a:t>
            </a:r>
            <a:r>
              <a:rPr lang="en-US" sz="900" b="1" dirty="0" smtClean="0"/>
              <a:t>(1) </a:t>
            </a:r>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r>
              <a:rPr lang="en-US" sz="900" b="1" dirty="0" smtClean="0"/>
              <a:t>(1) Impact of community-based presumptive </a:t>
            </a:r>
            <a:r>
              <a:rPr lang="en-US" sz="900" b="1" dirty="0" err="1" smtClean="0"/>
              <a:t>chloroquine</a:t>
            </a:r>
            <a:r>
              <a:rPr lang="en-US" sz="900" b="1" dirty="0" smtClean="0"/>
              <a:t> treatment of fever cases on malaria morbidity and mortality in a tribal area in Orissa State, India. </a:t>
            </a:r>
            <a:r>
              <a:rPr lang="en-US" sz="900" u="sng" dirty="0" smtClean="0"/>
              <a:t>Malaria Journal, </a:t>
            </a:r>
            <a:r>
              <a:rPr lang="en-US" sz="900" dirty="0" smtClean="0"/>
              <a:t>2008 May ;7:75. </a:t>
            </a:r>
            <a:r>
              <a:rPr lang="en-US" sz="900" dirty="0" err="1" smtClean="0"/>
              <a:t>doi</a:t>
            </a:r>
            <a:r>
              <a:rPr lang="en-US" sz="900" dirty="0" smtClean="0"/>
              <a:t>: 10.1186/1475-2875-7-75, Das et al.</a:t>
            </a:r>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CHW study</a:t>
            </a:r>
            <a:endParaRPr lang="en-US" dirty="0"/>
          </a:p>
        </p:txBody>
      </p:sp>
      <p:sp>
        <p:nvSpPr>
          <p:cNvPr id="3" name="Content Placeholder 2"/>
          <p:cNvSpPr>
            <a:spLocks noGrp="1"/>
          </p:cNvSpPr>
          <p:nvPr>
            <p:ph idx="1"/>
          </p:nvPr>
        </p:nvSpPr>
        <p:spPr/>
        <p:txBody>
          <a:bodyPr>
            <a:normAutofit/>
          </a:bodyPr>
          <a:lstStyle/>
          <a:p>
            <a:r>
              <a:rPr lang="en-US" sz="2800" b="1" cap="all" dirty="0" smtClean="0"/>
              <a:t>RESULTS:</a:t>
            </a:r>
          </a:p>
          <a:p>
            <a:r>
              <a:rPr lang="en-US" sz="2800" dirty="0" smtClean="0"/>
              <a:t>They treated </a:t>
            </a:r>
            <a:r>
              <a:rPr lang="en-US" sz="2800" b="1" dirty="0" smtClean="0"/>
              <a:t>88,575 fever cases </a:t>
            </a:r>
            <a:r>
              <a:rPr lang="en-US" sz="2800" dirty="0" smtClean="0"/>
              <a:t>with a </a:t>
            </a:r>
            <a:r>
              <a:rPr lang="en-US" sz="2800" b="1" dirty="0" smtClean="0"/>
              <a:t>mean annual incidence of 331.8 cases per 1,000 </a:t>
            </a:r>
            <a:r>
              <a:rPr lang="en-US" sz="2800" dirty="0" smtClean="0"/>
              <a:t>people during the 3 year study period. </a:t>
            </a:r>
            <a:r>
              <a:rPr lang="en-US" sz="1100" dirty="0" smtClean="0"/>
              <a:t>(1)</a:t>
            </a:r>
          </a:p>
          <a:p>
            <a:endParaRPr lang="en-US" sz="900" b="1" dirty="0" smtClean="0"/>
          </a:p>
          <a:p>
            <a:endParaRPr lang="en-US" sz="900" b="1" dirty="0" smtClean="0"/>
          </a:p>
          <a:p>
            <a:endParaRPr lang="en-US" sz="900" b="1" dirty="0" smtClean="0"/>
          </a:p>
          <a:p>
            <a:endParaRPr lang="en-US" sz="900" b="1" dirty="0" smtClean="0"/>
          </a:p>
          <a:p>
            <a:r>
              <a:rPr lang="en-US" sz="900" b="1" dirty="0" smtClean="0"/>
              <a:t>(1) Impact of community-based presumptive </a:t>
            </a:r>
            <a:r>
              <a:rPr lang="en-US" sz="900" b="1" dirty="0" err="1" smtClean="0"/>
              <a:t>chloroquine</a:t>
            </a:r>
            <a:r>
              <a:rPr lang="en-US" sz="900" b="1" dirty="0" smtClean="0"/>
              <a:t> treatment of fever cases on malaria morbidity and mortality in a tribal area in Orissa State, India. </a:t>
            </a:r>
            <a:r>
              <a:rPr lang="en-US" sz="900" u="sng" dirty="0" smtClean="0"/>
              <a:t>Malaria Journal, </a:t>
            </a:r>
            <a:r>
              <a:rPr lang="en-US" sz="900" dirty="0" smtClean="0"/>
              <a:t>2008 May ;7:75. </a:t>
            </a:r>
            <a:r>
              <a:rPr lang="en-US" sz="900" dirty="0" err="1" smtClean="0"/>
              <a:t>doi</a:t>
            </a:r>
            <a:r>
              <a:rPr lang="en-US" sz="900" dirty="0" smtClean="0"/>
              <a:t>: 10.1186/1475-2875-7-75, Das et al.</a:t>
            </a:r>
          </a:p>
          <a:p>
            <a:endParaRPr lang="en-US" sz="2800"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CHW study</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b="1" dirty="0" smtClean="0"/>
              <a:t>75% decline in mortality </a:t>
            </a:r>
            <a:r>
              <a:rPr lang="en-US" dirty="0" smtClean="0"/>
              <a:t>due to malaria in the experimental villages in the adult age group </a:t>
            </a:r>
          </a:p>
          <a:p>
            <a:endParaRPr lang="en-US" dirty="0" smtClean="0"/>
          </a:p>
          <a:p>
            <a:r>
              <a:rPr lang="en-US" dirty="0" smtClean="0"/>
              <a:t>whereas there was an increasing trend in control villages. </a:t>
            </a:r>
            <a:r>
              <a:rPr lang="en-US" sz="1100" dirty="0" smtClean="0"/>
              <a:t>(1)</a:t>
            </a:r>
          </a:p>
          <a:p>
            <a:endParaRPr lang="en-US" dirty="0" smtClean="0"/>
          </a:p>
          <a:p>
            <a:endParaRPr lang="en-US" dirty="0" smtClean="0"/>
          </a:p>
          <a:p>
            <a:r>
              <a:rPr lang="en-US" sz="900" b="1" dirty="0" smtClean="0"/>
              <a:t>(1) Impact of community-based presumptive </a:t>
            </a:r>
            <a:r>
              <a:rPr lang="en-US" sz="900" b="1" dirty="0" err="1" smtClean="0"/>
              <a:t>chloroquine</a:t>
            </a:r>
            <a:r>
              <a:rPr lang="en-US" sz="900" b="1" dirty="0" smtClean="0"/>
              <a:t> treatment of fever cases on malaria morbidity and mortality in a tribal area in Orissa State, India. </a:t>
            </a:r>
            <a:r>
              <a:rPr lang="en-US" sz="900" u="sng" dirty="0" smtClean="0"/>
              <a:t>Malaria Journal, </a:t>
            </a:r>
            <a:r>
              <a:rPr lang="en-US" sz="900" dirty="0" smtClean="0"/>
              <a:t>2008 May ;7:75. </a:t>
            </a:r>
            <a:r>
              <a:rPr lang="en-US" sz="900" dirty="0" err="1" smtClean="0"/>
              <a:t>doi</a:t>
            </a:r>
            <a:r>
              <a:rPr lang="en-US" sz="900" dirty="0" smtClean="0"/>
              <a:t>: 10.1186/1475-2875-7-75, Das et al.</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CHW study</a:t>
            </a:r>
            <a:endParaRPr lang="en-US" dirty="0"/>
          </a:p>
        </p:txBody>
      </p:sp>
      <p:sp>
        <p:nvSpPr>
          <p:cNvPr id="3" name="Content Placeholder 2"/>
          <p:cNvSpPr>
            <a:spLocks noGrp="1"/>
          </p:cNvSpPr>
          <p:nvPr>
            <p:ph idx="1"/>
          </p:nvPr>
        </p:nvSpPr>
        <p:spPr/>
        <p:txBody>
          <a:bodyPr>
            <a:normAutofit/>
          </a:bodyPr>
          <a:lstStyle/>
          <a:p>
            <a:r>
              <a:rPr lang="en-US" sz="2800" b="1" dirty="0" err="1" smtClean="0"/>
              <a:t>Avg</a:t>
            </a:r>
            <a:r>
              <a:rPr lang="en-US" sz="2800" b="1" dirty="0" smtClean="0"/>
              <a:t> morbid days due to fever  decreased to 1.6 from 5.9 in the experimental villages while it remained at 5.0 in the control villages</a:t>
            </a:r>
            <a:r>
              <a:rPr lang="en-US" sz="2800" dirty="0" smtClean="0"/>
              <a:t>. </a:t>
            </a:r>
            <a:r>
              <a:rPr lang="en-US" sz="1000" dirty="0" smtClean="0"/>
              <a:t>(1)</a:t>
            </a:r>
          </a:p>
          <a:p>
            <a:endParaRPr lang="en-US" sz="2800" dirty="0" smtClean="0"/>
          </a:p>
          <a:p>
            <a:endParaRPr lang="en-US" sz="900" b="1" dirty="0" smtClean="0"/>
          </a:p>
          <a:p>
            <a:r>
              <a:rPr lang="en-US" sz="900" b="1" dirty="0" smtClean="0"/>
              <a:t>(1) Impact of community-based presumptive </a:t>
            </a:r>
            <a:r>
              <a:rPr lang="en-US" sz="900" b="1" dirty="0" err="1" smtClean="0"/>
              <a:t>chloroquine</a:t>
            </a:r>
            <a:r>
              <a:rPr lang="en-US" sz="900" b="1" dirty="0" smtClean="0"/>
              <a:t> treatment of fever cases on malaria morbidity and mortality in a tribal area in Orissa State, India. </a:t>
            </a:r>
            <a:r>
              <a:rPr lang="en-US" sz="900" u="sng" dirty="0" smtClean="0"/>
              <a:t>Malaria Journal, </a:t>
            </a:r>
            <a:r>
              <a:rPr lang="en-US" sz="900" dirty="0" smtClean="0"/>
              <a:t>2008 May ;7:75. </a:t>
            </a:r>
            <a:r>
              <a:rPr lang="en-US" sz="900" dirty="0" err="1" smtClean="0"/>
              <a:t>doi</a:t>
            </a:r>
            <a:r>
              <a:rPr lang="en-US" sz="900" dirty="0" smtClean="0"/>
              <a:t>: 10.1186/1475-2875-7-75, Das et al.</a:t>
            </a:r>
          </a:p>
          <a:p>
            <a:endParaRPr lang="en-US" sz="1100" b="1" dirty="0" smtClean="0"/>
          </a:p>
          <a:p>
            <a:endParaRPr lang="en-US" sz="1100" dirty="0" smtClean="0"/>
          </a:p>
          <a:p>
            <a:endParaRPr lang="en-US" sz="11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CHW study</a:t>
            </a:r>
            <a:endParaRPr lang="en-US" dirty="0"/>
          </a:p>
        </p:txBody>
      </p:sp>
      <p:sp>
        <p:nvSpPr>
          <p:cNvPr id="3" name="Content Placeholder 2"/>
          <p:cNvSpPr>
            <a:spLocks noGrp="1"/>
          </p:cNvSpPr>
          <p:nvPr>
            <p:ph idx="1"/>
          </p:nvPr>
        </p:nvSpPr>
        <p:spPr/>
        <p:txBody>
          <a:bodyPr>
            <a:normAutofit fontScale="92500" lnSpcReduction="20000"/>
          </a:bodyPr>
          <a:lstStyle/>
          <a:p>
            <a:endParaRPr lang="en-US" sz="2400" b="1" dirty="0" smtClean="0"/>
          </a:p>
          <a:p>
            <a:endParaRPr lang="en-US" sz="2400" b="1" dirty="0" smtClean="0"/>
          </a:p>
          <a:p>
            <a:r>
              <a:rPr lang="en-US" sz="2400" b="1" dirty="0" smtClean="0"/>
              <a:t>There was a significant reduction, (p &lt; 0.05) in annual fever incidence in the experimental villages when compared to control villages. </a:t>
            </a:r>
            <a:r>
              <a:rPr lang="en-US" sz="1050" dirty="0" smtClean="0"/>
              <a:t>(1)</a:t>
            </a:r>
          </a:p>
          <a:p>
            <a:endParaRPr lang="en-US" sz="1050" dirty="0" smtClean="0"/>
          </a:p>
          <a:p>
            <a:endParaRPr lang="en-US" sz="1050" dirty="0" smtClean="0"/>
          </a:p>
          <a:p>
            <a:endParaRPr lang="en-US" sz="1050" dirty="0" smtClean="0"/>
          </a:p>
          <a:p>
            <a:endParaRPr lang="en-US" sz="1050" dirty="0" smtClean="0"/>
          </a:p>
          <a:p>
            <a:endParaRPr lang="en-US" sz="1050" dirty="0" smtClean="0"/>
          </a:p>
          <a:p>
            <a:endParaRPr lang="en-US" sz="1050" dirty="0" smtClean="0"/>
          </a:p>
          <a:p>
            <a:endParaRPr lang="en-US" sz="1050" dirty="0" smtClean="0"/>
          </a:p>
          <a:p>
            <a:endParaRPr lang="en-US" sz="1050" dirty="0" smtClean="0"/>
          </a:p>
          <a:p>
            <a:r>
              <a:rPr lang="en-US" sz="1050" b="1" dirty="0" smtClean="0"/>
              <a:t>(1) Impact of community-based presumptive </a:t>
            </a:r>
            <a:r>
              <a:rPr lang="en-US" sz="1050" b="1" dirty="0" err="1" smtClean="0"/>
              <a:t>chloroquine</a:t>
            </a:r>
            <a:r>
              <a:rPr lang="en-US" sz="1050" b="1" dirty="0" smtClean="0"/>
              <a:t> treatment of fever cases on malaria morbidity and mortality in a tribal area in Orissa State, India. </a:t>
            </a:r>
            <a:r>
              <a:rPr lang="en-US" sz="1050" u="sng" dirty="0" smtClean="0"/>
              <a:t>Malaria Journal, </a:t>
            </a:r>
            <a:r>
              <a:rPr lang="en-US" sz="1050" dirty="0" smtClean="0"/>
              <a:t>2008 May ;7:75. </a:t>
            </a:r>
            <a:r>
              <a:rPr lang="en-US" sz="1050" dirty="0" err="1" smtClean="0"/>
              <a:t>doi</a:t>
            </a:r>
            <a:r>
              <a:rPr lang="en-US" sz="1050" dirty="0" smtClean="0"/>
              <a:t>: 10.1186/1475-2875-7-75, Das et al.</a:t>
            </a:r>
          </a:p>
          <a:p>
            <a:endParaRPr lang="en-US" sz="1050"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CHW study/Conclusion</a:t>
            </a:r>
            <a:endParaRPr lang="en-US" dirty="0"/>
          </a:p>
        </p:txBody>
      </p:sp>
      <p:sp>
        <p:nvSpPr>
          <p:cNvPr id="3" name="Content Placeholder 2"/>
          <p:cNvSpPr>
            <a:spLocks noGrp="1"/>
          </p:cNvSpPr>
          <p:nvPr>
            <p:ph idx="1"/>
          </p:nvPr>
        </p:nvSpPr>
        <p:spPr/>
        <p:txBody>
          <a:bodyPr>
            <a:normAutofit fontScale="47500" lnSpcReduction="20000"/>
          </a:bodyPr>
          <a:lstStyle/>
          <a:p>
            <a:pPr>
              <a:buNone/>
            </a:pPr>
            <a:endParaRPr lang="en-US" sz="3700" b="1" cap="all" dirty="0" smtClean="0"/>
          </a:p>
          <a:p>
            <a:endParaRPr lang="en-US" sz="3700" dirty="0" smtClean="0"/>
          </a:p>
          <a:p>
            <a:endParaRPr lang="en-US" sz="3700" dirty="0" smtClean="0"/>
          </a:p>
          <a:p>
            <a:r>
              <a:rPr lang="en-US" sz="3700" b="1" dirty="0" smtClean="0"/>
              <a:t>The study demonstrated that a passive </a:t>
            </a:r>
            <a:r>
              <a:rPr lang="en-US" sz="3700" b="1" dirty="0" err="1" smtClean="0"/>
              <a:t>chloroquine</a:t>
            </a:r>
            <a:r>
              <a:rPr lang="en-US" sz="3700" b="1" dirty="0" smtClean="0"/>
              <a:t> distribution system operated by village volunteers in tribal areas is feasible and effective in reducing malaria-related morbidity and mortality. </a:t>
            </a:r>
            <a:r>
              <a:rPr lang="en-US" sz="2000" dirty="0" smtClean="0"/>
              <a:t>(1)</a:t>
            </a:r>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r>
              <a:rPr lang="en-US" sz="1600" b="1" dirty="0" smtClean="0"/>
              <a:t>(1) Impact of community-based presumptive </a:t>
            </a:r>
            <a:r>
              <a:rPr lang="en-US" sz="1600" b="1" dirty="0" err="1" smtClean="0"/>
              <a:t>chloroquine</a:t>
            </a:r>
            <a:r>
              <a:rPr lang="en-US" sz="1600" b="1" dirty="0" smtClean="0"/>
              <a:t> treatment of fever cases on malaria morbidity and mortality in a tribal area in Orissa State, India. </a:t>
            </a:r>
            <a:r>
              <a:rPr lang="en-US" sz="1600" u="sng" dirty="0" smtClean="0"/>
              <a:t>Malaria Journal, </a:t>
            </a:r>
            <a:r>
              <a:rPr lang="en-US" sz="1600" dirty="0" smtClean="0"/>
              <a:t>2008 May ;7:75. </a:t>
            </a:r>
            <a:r>
              <a:rPr lang="en-US" sz="1600" dirty="0" err="1" smtClean="0"/>
              <a:t>doi</a:t>
            </a:r>
            <a:r>
              <a:rPr lang="en-US" sz="1600" dirty="0" smtClean="0"/>
              <a:t>: 10.1186/1475-2875-7-75, Das et al.</a:t>
            </a:r>
          </a:p>
          <a:p>
            <a:endParaRPr lang="en-US" sz="900"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Improved Access/</a:t>
            </a:r>
            <a:r>
              <a:rPr lang="en-US" b="1" dirty="0" err="1" smtClean="0"/>
              <a:t>Cellphone</a:t>
            </a:r>
            <a:r>
              <a:rPr lang="en-US" b="1" dirty="0" smtClean="0"/>
              <a:t> Study</a:t>
            </a:r>
            <a:endParaRPr lang="en-US" b="1" dirty="0"/>
          </a:p>
        </p:txBody>
      </p:sp>
      <p:sp>
        <p:nvSpPr>
          <p:cNvPr id="3" name="Content Placeholder 2"/>
          <p:cNvSpPr>
            <a:spLocks noGrp="1"/>
          </p:cNvSpPr>
          <p:nvPr>
            <p:ph idx="1"/>
          </p:nvPr>
        </p:nvSpPr>
        <p:spPr/>
        <p:txBody>
          <a:bodyPr>
            <a:normAutofit fontScale="47500" lnSpcReduction="20000"/>
          </a:bodyPr>
          <a:lstStyle/>
          <a:p>
            <a:pPr fontAlgn="t"/>
            <a:endParaRPr lang="en-US" sz="900" dirty="0" smtClean="0"/>
          </a:p>
          <a:p>
            <a:pPr fontAlgn="t"/>
            <a:endParaRPr lang="en-US" sz="900" dirty="0" smtClean="0"/>
          </a:p>
          <a:p>
            <a:r>
              <a:rPr lang="en-US" sz="4900" dirty="0" smtClean="0"/>
              <a:t>The recent introduction of mobile phones into the rural </a:t>
            </a:r>
            <a:r>
              <a:rPr lang="en-US" sz="4900" dirty="0" err="1" smtClean="0"/>
              <a:t>Bandarban</a:t>
            </a:r>
            <a:r>
              <a:rPr lang="en-US" sz="4900" dirty="0" smtClean="0"/>
              <a:t> district of Bangladesh provided a resource to improve case detection and treatment of patients with malaria.  </a:t>
            </a:r>
            <a:r>
              <a:rPr lang="en-US" sz="2800" dirty="0" smtClean="0"/>
              <a:t>(1)</a:t>
            </a:r>
          </a:p>
          <a:p>
            <a:pPr>
              <a:buNone/>
            </a:pPr>
            <a:endParaRPr lang="en-US" sz="2800" dirty="0" smtClean="0"/>
          </a:p>
          <a:p>
            <a:pPr>
              <a:buNone/>
            </a:pPr>
            <a:endParaRPr lang="en-US" sz="2800" dirty="0" smtClean="0"/>
          </a:p>
          <a:p>
            <a:pPr>
              <a:buNone/>
            </a:pPr>
            <a:endParaRPr lang="en-US" sz="2800" dirty="0" smtClean="0"/>
          </a:p>
          <a:p>
            <a:pPr>
              <a:buNone/>
            </a:pPr>
            <a:endParaRPr lang="en-US" sz="2800" b="1" dirty="0" smtClean="0"/>
          </a:p>
          <a:p>
            <a:pPr>
              <a:buNone/>
            </a:pPr>
            <a:endParaRPr lang="en-US" sz="2800" b="1" dirty="0" smtClean="0"/>
          </a:p>
          <a:p>
            <a:pPr>
              <a:buNone/>
            </a:pPr>
            <a:endParaRPr lang="en-US" sz="2800" b="1" dirty="0" smtClean="0"/>
          </a:p>
          <a:p>
            <a:pPr marL="514350" indent="-514350">
              <a:buNone/>
            </a:pPr>
            <a:r>
              <a:rPr lang="en-US" sz="2800" b="1" dirty="0" smtClean="0"/>
              <a:t>      (1) Mobile phones improve case detection and management of malaria in rural Bangladesh, </a:t>
            </a:r>
            <a:r>
              <a:rPr lang="en-US" sz="2800" dirty="0" err="1" smtClean="0"/>
              <a:t>Malar</a:t>
            </a:r>
            <a:r>
              <a:rPr lang="en-US" sz="2800" dirty="0" smtClean="0"/>
              <a:t> J. 2013; 12: 48. </a:t>
            </a:r>
          </a:p>
          <a:p>
            <a:pPr marL="514350" indent="-514350">
              <a:buNone/>
            </a:pPr>
            <a:r>
              <a:rPr lang="en-US" sz="2800" dirty="0" smtClean="0"/>
              <a:t>     (2) Published online 2013 Feb 4. </a:t>
            </a:r>
            <a:r>
              <a:rPr lang="en-US" sz="2800" dirty="0" err="1" smtClean="0"/>
              <a:t>doi</a:t>
            </a:r>
            <a:r>
              <a:rPr lang="en-US" sz="2800" dirty="0" smtClean="0"/>
              <a:t>:  10.1186/1475-2875-12-48, PMCID: PMC3585886, </a:t>
            </a:r>
            <a:r>
              <a:rPr lang="en-US" sz="2800" dirty="0" err="1" smtClean="0"/>
              <a:t>Chai</a:t>
            </a:r>
            <a:r>
              <a:rPr lang="en-US" sz="2800" dirty="0" smtClean="0"/>
              <a:t> S </a:t>
            </a:r>
            <a:r>
              <a:rPr lang="en-US" sz="2800" dirty="0" err="1" smtClean="0"/>
              <a:t>Prue</a:t>
            </a:r>
            <a:r>
              <a:rPr lang="en-US" sz="2800" dirty="0" smtClean="0"/>
              <a:t> et al</a:t>
            </a:r>
          </a:p>
          <a:p>
            <a:pPr>
              <a:buNone/>
            </a:pPr>
            <a:endParaRPr lang="en-US" sz="2800" dirty="0" smtClean="0"/>
          </a:p>
          <a:p>
            <a:pPr fontAlgn="t"/>
            <a:endParaRPr lang="en-US" sz="900" dirty="0" smtClean="0"/>
          </a:p>
          <a:p>
            <a:pPr fontAlgn="t"/>
            <a:endParaRPr lang="en-US" sz="900" dirty="0" smtClean="0"/>
          </a:p>
          <a:p>
            <a:pPr fontAlgn="t"/>
            <a:endParaRPr lang="en-US" sz="900" dirty="0" smtClean="0"/>
          </a:p>
          <a:p>
            <a:pPr fontAlgn="t"/>
            <a:endParaRPr lang="en-US" sz="900" dirty="0" smtClean="0"/>
          </a:p>
          <a:p>
            <a:pPr fontAlgn="t"/>
            <a:endParaRPr lang="en-US" sz="900" dirty="0" smtClean="0"/>
          </a:p>
          <a:p>
            <a:pPr fontAlgn="t"/>
            <a:endParaRPr lang="en-US" sz="900" dirty="0" smtClean="0"/>
          </a:p>
          <a:p>
            <a:pPr fontAlgn="t"/>
            <a:endParaRPr lang="en-US" sz="900" dirty="0" smtClean="0"/>
          </a:p>
          <a:p>
            <a:pPr fontAlgn="t"/>
            <a:endParaRPr lang="en-US" sz="900" dirty="0" smtClean="0"/>
          </a:p>
          <a:p>
            <a:pPr fontAlgn="t"/>
            <a:endParaRPr lang="en-US" sz="900" dirty="0" smtClean="0"/>
          </a:p>
          <a:p>
            <a:pPr fontAlgn="t"/>
            <a:endParaRPr lang="en-US" sz="900" dirty="0" smtClean="0"/>
          </a:p>
          <a:p>
            <a:pPr fontAlgn="t"/>
            <a:endParaRPr lang="en-US" sz="900" dirty="0" smtClean="0"/>
          </a:p>
          <a:p>
            <a:pPr fontAlgn="t"/>
            <a:endParaRPr lang="en-US" sz="900" dirty="0" smtClean="0"/>
          </a:p>
          <a:p>
            <a:pPr fontAlgn="t"/>
            <a:endParaRPr lang="en-US" sz="900" dirty="0" smtClean="0"/>
          </a:p>
          <a:p>
            <a:endParaRPr lang="en-US" sz="900" b="1" dirty="0" smtClean="0"/>
          </a:p>
          <a:p>
            <a:endParaRPr lang="en-US" sz="900" b="1" dirty="0" smtClean="0"/>
          </a:p>
          <a:p>
            <a:endParaRPr lang="en-US" sz="9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Improved Access/</a:t>
            </a:r>
            <a:r>
              <a:rPr lang="en-US" b="1" dirty="0" err="1" smtClean="0"/>
              <a:t>Cellphone</a:t>
            </a:r>
            <a:r>
              <a:rPr lang="en-US" b="1" dirty="0" smtClean="0"/>
              <a:t> Study</a:t>
            </a:r>
            <a:endParaRPr lang="en-US" dirty="0"/>
          </a:p>
        </p:txBody>
      </p:sp>
      <p:sp>
        <p:nvSpPr>
          <p:cNvPr id="3" name="Content Placeholder 2"/>
          <p:cNvSpPr>
            <a:spLocks noGrp="1"/>
          </p:cNvSpPr>
          <p:nvPr>
            <p:ph idx="1"/>
          </p:nvPr>
        </p:nvSpPr>
        <p:spPr/>
        <p:txBody>
          <a:bodyPr/>
          <a:lstStyle/>
          <a:p>
            <a:r>
              <a:rPr lang="en-US" sz="1200" dirty="0" smtClean="0"/>
              <a:t> </a:t>
            </a:r>
            <a:r>
              <a:rPr lang="en-US" sz="2800" dirty="0" smtClean="0"/>
              <a:t>During studies to define the epidemiology of malaria in villages in SE Bangladesh, this project recorded </a:t>
            </a:r>
            <a:r>
              <a:rPr lang="en-US" sz="2800" b="1" dirty="0" smtClean="0"/>
              <a:t>986</a:t>
            </a:r>
            <a:r>
              <a:rPr lang="en-US" sz="2800" dirty="0" smtClean="0"/>
              <a:t> </a:t>
            </a:r>
            <a:r>
              <a:rPr lang="en-US" sz="2800" b="1" dirty="0" smtClean="0"/>
              <a:t>mobile phone calls </a:t>
            </a:r>
            <a:r>
              <a:rPr lang="en-US" sz="2800" dirty="0" smtClean="0"/>
              <a:t>from families because of illness suspected to be malaria between </a:t>
            </a:r>
            <a:r>
              <a:rPr lang="en-US" sz="2800" b="1" dirty="0" smtClean="0"/>
              <a:t>June 2010 - June 2012</a:t>
            </a:r>
            <a:r>
              <a:rPr lang="en-US" sz="2800" dirty="0" smtClean="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Just in Case You Missed or forgot Malaria 101</a:t>
            </a:r>
            <a:endParaRPr lang="en-US" sz="3200" dirty="0"/>
          </a:p>
        </p:txBody>
      </p:sp>
      <p:sp>
        <p:nvSpPr>
          <p:cNvPr id="3" name="Content Placeholder 2"/>
          <p:cNvSpPr>
            <a:spLocks noGrp="1"/>
          </p:cNvSpPr>
          <p:nvPr>
            <p:ph idx="1"/>
          </p:nvPr>
        </p:nvSpPr>
        <p:spPr/>
        <p:txBody>
          <a:bodyPr/>
          <a:lstStyle/>
          <a:p>
            <a:endParaRPr lang="en-US" dirty="0" smtClean="0"/>
          </a:p>
          <a:p>
            <a:endParaRPr lang="en-US" dirty="0" smtClean="0"/>
          </a:p>
          <a:p>
            <a:pPr algn="ctr"/>
            <a:r>
              <a:rPr lang="en-US" dirty="0" smtClean="0"/>
              <a:t>Malaria is a disease caused by infection with a protozoan of the Plasmodium genus, transmitted to humans by the bite of a female Anopheles mosquito</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Cell Phone Study/Results</a:t>
            </a:r>
            <a:endParaRPr lang="en-US" b="1" dirty="0"/>
          </a:p>
        </p:txBody>
      </p:sp>
      <p:sp>
        <p:nvSpPr>
          <p:cNvPr id="3" name="Content Placeholder 2"/>
          <p:cNvSpPr>
            <a:spLocks noGrp="1"/>
          </p:cNvSpPr>
          <p:nvPr>
            <p:ph idx="1"/>
          </p:nvPr>
        </p:nvSpPr>
        <p:spPr/>
        <p:txBody>
          <a:bodyPr>
            <a:normAutofit/>
          </a:bodyPr>
          <a:lstStyle/>
          <a:p>
            <a:pPr>
              <a:buNone/>
            </a:pPr>
            <a:endParaRPr lang="en-US" sz="2800" b="1" dirty="0" smtClean="0"/>
          </a:p>
          <a:p>
            <a:r>
              <a:rPr lang="en-US" sz="2800" dirty="0" smtClean="0"/>
              <a:t>Based on phone calls, field workers visited the homes with ill persons, and collected blood samples for malaria on </a:t>
            </a:r>
            <a:r>
              <a:rPr lang="en-US" sz="2800" b="1" dirty="0" smtClean="0"/>
              <a:t>1,046 people.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Cell Phone Study/Results</a:t>
            </a:r>
            <a:endParaRPr lang="en-US" dirty="0"/>
          </a:p>
        </p:txBody>
      </p:sp>
      <p:sp>
        <p:nvSpPr>
          <p:cNvPr id="3" name="Content Placeholder 2"/>
          <p:cNvSpPr>
            <a:spLocks noGrp="1"/>
          </p:cNvSpPr>
          <p:nvPr>
            <p:ph idx="1"/>
          </p:nvPr>
        </p:nvSpPr>
        <p:spPr/>
        <p:txBody>
          <a:bodyPr/>
          <a:lstStyle/>
          <a:p>
            <a:endParaRPr lang="en-US" sz="2400" dirty="0" smtClean="0"/>
          </a:p>
          <a:p>
            <a:endParaRPr lang="en-US" sz="2400" b="1" dirty="0" smtClean="0"/>
          </a:p>
          <a:p>
            <a:endParaRPr lang="en-US" sz="2400" b="1" dirty="0" smtClean="0"/>
          </a:p>
          <a:p>
            <a:r>
              <a:rPr lang="en-US" sz="2400" b="1" dirty="0" smtClean="0"/>
              <a:t>265 (25%) </a:t>
            </a:r>
            <a:r>
              <a:rPr lang="en-US" sz="2400" dirty="0" smtClean="0"/>
              <a:t>of the patients tested were </a:t>
            </a:r>
            <a:r>
              <a:rPr lang="en-US" sz="2400" b="1" dirty="0" smtClean="0"/>
              <a:t>positive for malaria. </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Cell Phone Study/Results</a:t>
            </a:r>
            <a:endParaRPr lang="en-US" dirty="0"/>
          </a:p>
        </p:txBody>
      </p:sp>
      <p:sp>
        <p:nvSpPr>
          <p:cNvPr id="3" name="Content Placeholder 2"/>
          <p:cNvSpPr>
            <a:spLocks noGrp="1"/>
          </p:cNvSpPr>
          <p:nvPr>
            <p:ph idx="1"/>
          </p:nvPr>
        </p:nvSpPr>
        <p:spPr/>
        <p:txBody>
          <a:bodyPr/>
          <a:lstStyle/>
          <a:p>
            <a:pPr>
              <a:buNone/>
            </a:pPr>
            <a:r>
              <a:rPr lang="en-US" sz="2400" dirty="0" smtClean="0"/>
              <a:t> </a:t>
            </a:r>
          </a:p>
          <a:p>
            <a:pPr>
              <a:buNone/>
            </a:pPr>
            <a:endParaRPr lang="en-US" sz="2400" b="1" dirty="0" smtClean="0"/>
          </a:p>
          <a:p>
            <a:pPr>
              <a:buNone/>
            </a:pPr>
            <a:r>
              <a:rPr lang="en-US" sz="2400" b="1" dirty="0" smtClean="0"/>
              <a:t>Of the 509 symptomatic malaria cases </a:t>
            </a:r>
            <a:r>
              <a:rPr lang="en-US" sz="2400" dirty="0" smtClean="0"/>
              <a:t>diagnosed during this study period,</a:t>
            </a:r>
            <a:r>
              <a:rPr lang="en-US" sz="2400" b="1" dirty="0" smtClean="0"/>
              <a:t> (52%) </a:t>
            </a:r>
            <a:r>
              <a:rPr lang="en-US" sz="2400" dirty="0" smtClean="0"/>
              <a:t>were </a:t>
            </a:r>
            <a:r>
              <a:rPr lang="en-US" sz="2400" b="1" dirty="0" smtClean="0"/>
              <a:t>detected because of an initial mobile phone call.</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1023366"/>
          </a:xfrm>
        </p:spPr>
        <p:txBody>
          <a:bodyPr>
            <a:normAutofit fontScale="90000"/>
          </a:bodyPr>
          <a:lstStyle/>
          <a:p>
            <a:pPr algn="ctr"/>
            <a:r>
              <a:rPr lang="en-US" b="1" dirty="0" smtClean="0"/>
              <a:t/>
            </a:r>
            <a:br>
              <a:rPr lang="en-US" b="1" dirty="0" smtClean="0"/>
            </a:br>
            <a:r>
              <a:rPr lang="en-US" b="1" dirty="0" smtClean="0"/>
              <a:t>Cell Phone Study/Conclusion</a:t>
            </a:r>
            <a:endParaRPr lang="en-US" dirty="0"/>
          </a:p>
        </p:txBody>
      </p:sp>
      <p:sp>
        <p:nvSpPr>
          <p:cNvPr id="3" name="Content Placeholder 2"/>
          <p:cNvSpPr>
            <a:spLocks noGrp="1"/>
          </p:cNvSpPr>
          <p:nvPr>
            <p:ph idx="1"/>
          </p:nvPr>
        </p:nvSpPr>
        <p:spPr/>
        <p:txBody>
          <a:bodyPr>
            <a:normAutofit/>
          </a:bodyPr>
          <a:lstStyle/>
          <a:p>
            <a:endParaRPr lang="en-US" b="1" dirty="0" smtClean="0"/>
          </a:p>
          <a:p>
            <a:endParaRPr lang="en-US" b="1" dirty="0" smtClean="0"/>
          </a:p>
          <a:p>
            <a:r>
              <a:rPr lang="en-US" b="1" dirty="0" smtClean="0"/>
              <a:t>Mobile phone technology --an efficient and effective method for rapid detection/Rx  patients with malaria in this remote area</a:t>
            </a: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Cell Phone Study/Conclusion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This technology, when combined with local knowledge and field support, may be applicable to other hard-to-reach areas to improve malaria control.</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endParaRPr lang="en-US" dirty="0" smtClean="0"/>
          </a:p>
          <a:p>
            <a:pPr algn="ctr"/>
            <a:r>
              <a:rPr lang="en-US" sz="4000" dirty="0" smtClean="0"/>
              <a:t>What’s new in </a:t>
            </a:r>
            <a:r>
              <a:rPr lang="en-US" sz="4000" dirty="0" err="1" smtClean="0"/>
              <a:t>Dx</a:t>
            </a:r>
            <a:r>
              <a:rPr lang="en-US" sz="4000" dirty="0" smtClean="0"/>
              <a:t>?</a:t>
            </a:r>
            <a:endParaRPr lang="en-US" sz="4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Rapid Diagnostic Testing (RDT)</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Introduced widely in the past decade, </a:t>
            </a:r>
          </a:p>
          <a:p>
            <a:endParaRPr lang="en-US" dirty="0" smtClean="0"/>
          </a:p>
          <a:p>
            <a:r>
              <a:rPr lang="en-US" dirty="0" smtClean="0"/>
              <a:t>Swiftly distinguishes between malarial and non-malarial fevers, enabling timely/ appropriate Rx. </a:t>
            </a:r>
            <a:r>
              <a:rPr lang="en-US" sz="1100" dirty="0" smtClean="0"/>
              <a:t>(1)</a:t>
            </a:r>
          </a:p>
          <a:p>
            <a:endParaRPr lang="en-US" sz="1100" dirty="0" smtClean="0"/>
          </a:p>
          <a:p>
            <a:r>
              <a:rPr lang="en-US" sz="900" b="1" dirty="0" smtClean="0"/>
              <a:t>                                                                                                                                                                   (1) WHO Fact Sheet: World Malaria Report 2015</a:t>
            </a:r>
          </a:p>
          <a:p>
            <a:endParaRPr lang="en-US" sz="1100"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RDT</a:t>
            </a:r>
            <a:endParaRPr lang="en-US" dirty="0"/>
          </a:p>
        </p:txBody>
      </p:sp>
      <p:sp>
        <p:nvSpPr>
          <p:cNvPr id="3" name="Content Placeholder 2"/>
          <p:cNvSpPr>
            <a:spLocks noGrp="1"/>
          </p:cNvSpPr>
          <p:nvPr>
            <p:ph idx="1"/>
          </p:nvPr>
        </p:nvSpPr>
        <p:spPr/>
        <p:txBody>
          <a:bodyPr>
            <a:normAutofit/>
          </a:bodyPr>
          <a:lstStyle/>
          <a:p>
            <a:pPr fontAlgn="base"/>
            <a:endParaRPr lang="en-US" dirty="0" smtClean="0"/>
          </a:p>
          <a:p>
            <a:pPr fontAlgn="base"/>
            <a:endParaRPr lang="en-US" dirty="0" smtClean="0"/>
          </a:p>
          <a:p>
            <a:pPr fontAlgn="base"/>
            <a:endParaRPr lang="en-US" dirty="0" smtClean="0"/>
          </a:p>
          <a:p>
            <a:pPr fontAlgn="base"/>
            <a:r>
              <a:rPr lang="en-US" dirty="0" smtClean="0"/>
              <a:t>Access to rapid diagnostic tests (RDTs) has been increasing around the world.</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RDT in Africa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t>
            </a:r>
            <a:r>
              <a:rPr lang="en-US" b="1" dirty="0" smtClean="0"/>
              <a:t>2005</a:t>
            </a:r>
            <a:r>
              <a:rPr lang="en-US" dirty="0" smtClean="0"/>
              <a:t>:</a:t>
            </a:r>
          </a:p>
          <a:p>
            <a:r>
              <a:rPr lang="en-US" b="1" dirty="0" smtClean="0"/>
              <a:t>36% </a:t>
            </a:r>
            <a:r>
              <a:rPr lang="en-US" dirty="0" smtClean="0"/>
              <a:t>of suspected African malaria cases were tested with RDT</a:t>
            </a:r>
          </a:p>
          <a:p>
            <a:endParaRPr lang="en-US" dirty="0" smtClean="0"/>
          </a:p>
          <a:p>
            <a:r>
              <a:rPr lang="en-US" dirty="0" smtClean="0"/>
              <a:t>In </a:t>
            </a:r>
            <a:r>
              <a:rPr lang="en-US" b="1" dirty="0" smtClean="0"/>
              <a:t>2014</a:t>
            </a:r>
            <a:r>
              <a:rPr lang="en-US" dirty="0" smtClean="0"/>
              <a:t>:</a:t>
            </a:r>
          </a:p>
          <a:p>
            <a:r>
              <a:rPr lang="en-US" dirty="0" smtClean="0"/>
              <a:t> </a:t>
            </a:r>
            <a:r>
              <a:rPr lang="en-US" b="1" dirty="0" smtClean="0"/>
              <a:t>65%</a:t>
            </a:r>
            <a:r>
              <a:rPr lang="en-US" dirty="0" smtClean="0"/>
              <a:t> of suspected cases were tested with RDT. </a:t>
            </a:r>
            <a:r>
              <a:rPr lang="en-US" sz="1100" dirty="0" smtClean="0"/>
              <a:t>(1)</a:t>
            </a:r>
          </a:p>
          <a:p>
            <a:endParaRPr lang="en-US" dirty="0" smtClean="0"/>
          </a:p>
          <a:p>
            <a:endParaRPr lang="en-US" sz="1200" dirty="0" smtClean="0"/>
          </a:p>
          <a:p>
            <a:r>
              <a:rPr lang="en-US" sz="1200" b="1" dirty="0" smtClean="0"/>
              <a:t>                                                                                                                               </a:t>
            </a:r>
            <a:r>
              <a:rPr lang="en-US" sz="900" b="1" dirty="0" smtClean="0"/>
              <a:t>(1) WHO Fact Sheet: World Malaria Report</a:t>
            </a:r>
            <a:endParaRPr lang="en-US" sz="900" dirty="0" smtClean="0"/>
          </a:p>
          <a:p>
            <a:endParaRPr lang="en-US" sz="1200" dirty="0" smtClean="0"/>
          </a:p>
          <a:p>
            <a:pPr fontAlgn="base"/>
            <a:endParaRPr lang="en-US" dirty="0" smtClean="0"/>
          </a:p>
          <a:p>
            <a:pPr fontAlgn="base"/>
            <a:endParaRPr lang="en-US" dirty="0" smtClean="0"/>
          </a:p>
          <a:p>
            <a:pPr fontAlgn="base"/>
            <a:endParaRPr lang="en-US" dirty="0" smtClean="0"/>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RDT</a:t>
            </a:r>
            <a:endParaRPr lang="en-US" dirty="0"/>
          </a:p>
        </p:txBody>
      </p:sp>
      <p:sp>
        <p:nvSpPr>
          <p:cNvPr id="3" name="Content Placeholder 2"/>
          <p:cNvSpPr>
            <a:spLocks noGrp="1"/>
          </p:cNvSpPr>
          <p:nvPr>
            <p:ph idx="1"/>
          </p:nvPr>
        </p:nvSpPr>
        <p:spPr/>
        <p:txBody>
          <a:bodyPr>
            <a:normAutofit fontScale="92500"/>
          </a:bodyPr>
          <a:lstStyle/>
          <a:p>
            <a:endParaRPr lang="en-US" dirty="0" smtClean="0"/>
          </a:p>
          <a:p>
            <a:endParaRPr lang="en-US" dirty="0" smtClean="0"/>
          </a:p>
          <a:p>
            <a:r>
              <a:rPr lang="en-US" dirty="0" smtClean="0"/>
              <a:t>Sales of RDTs reported by manufacturers rose from fewer than </a:t>
            </a:r>
            <a:r>
              <a:rPr lang="en-US" b="1" dirty="0" smtClean="0"/>
              <a:t>50</a:t>
            </a:r>
            <a:r>
              <a:rPr lang="en-US" dirty="0" smtClean="0"/>
              <a:t> million globally in </a:t>
            </a:r>
            <a:r>
              <a:rPr lang="en-US" b="1" dirty="0" smtClean="0"/>
              <a:t>2008</a:t>
            </a:r>
            <a:r>
              <a:rPr lang="en-US" dirty="0" smtClean="0"/>
              <a:t> - </a:t>
            </a:r>
            <a:r>
              <a:rPr lang="en-US" b="1" dirty="0" smtClean="0"/>
              <a:t>314</a:t>
            </a:r>
            <a:r>
              <a:rPr lang="en-US" dirty="0" smtClean="0"/>
              <a:t> million in </a:t>
            </a:r>
            <a:r>
              <a:rPr lang="en-US" b="1" dirty="0" smtClean="0"/>
              <a:t>2014</a:t>
            </a:r>
            <a:r>
              <a:rPr lang="en-US" dirty="0" smtClean="0"/>
              <a:t>. </a:t>
            </a:r>
            <a:r>
              <a:rPr lang="en-US" sz="1100" dirty="0" smtClean="0"/>
              <a:t>(1)</a:t>
            </a:r>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900" b="1" dirty="0" smtClean="0"/>
              <a:t>                                                                                                                                                                                                                         (1) WHO Fact Sheet: World Malaria Report 2015</a:t>
            </a:r>
            <a:endParaRPr lang="en-US" sz="900" dirty="0" smtClean="0"/>
          </a:p>
          <a:p>
            <a:r>
              <a:rPr lang="en-US" sz="900" dirty="0" smtClean="0"/>
              <a:t>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Malaria 101</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Plasmodium </a:t>
            </a:r>
            <a:r>
              <a:rPr lang="en-US" dirty="0" err="1" smtClean="0"/>
              <a:t>falciparum</a:t>
            </a:r>
            <a:r>
              <a:rPr lang="en-US" dirty="0" smtClean="0"/>
              <a:t> infection is the major cause of mortality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RDT</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r>
              <a:rPr lang="en-US" dirty="0" smtClean="0"/>
              <a:t>WHO recommends diagnostic testing for all people with suspected malaria </a:t>
            </a:r>
            <a:r>
              <a:rPr lang="en-US" b="1" i="1" dirty="0" smtClean="0"/>
              <a:t>before</a:t>
            </a:r>
            <a:r>
              <a:rPr lang="en-US" dirty="0" smtClean="0"/>
              <a:t> treatment is administered.  </a:t>
            </a:r>
          </a:p>
          <a:p>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RDT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This has not been the standard of care in the past in many countries and there is still resistance to this at a local level.</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Bias</a:t>
            </a:r>
            <a:endParaRPr lang="en-US" dirty="0"/>
          </a:p>
        </p:txBody>
      </p:sp>
      <p:sp>
        <p:nvSpPr>
          <p:cNvPr id="3" name="Content Placeholder 2"/>
          <p:cNvSpPr>
            <a:spLocks noGrp="1"/>
          </p:cNvSpPr>
          <p:nvPr>
            <p:ph idx="1"/>
          </p:nvPr>
        </p:nvSpPr>
        <p:spPr/>
        <p:txBody>
          <a:bodyPr/>
          <a:lstStyle/>
          <a:p>
            <a:r>
              <a:rPr lang="en-US" dirty="0" smtClean="0"/>
              <a:t>Do WHO numbers reflect change in what’s called “malaria” by shifting from clinical grounds to RDT methods?</a:t>
            </a:r>
          </a:p>
          <a:p>
            <a:endParaRPr lang="en-US" dirty="0" smtClean="0"/>
          </a:p>
          <a:p>
            <a:endParaRPr lang="en-US" dirty="0" smtClean="0"/>
          </a:p>
          <a:p>
            <a:r>
              <a:rPr lang="en-US" dirty="0" smtClean="0"/>
              <a:t>Don’t know, but this could certainly reduce the numbers of “malaria” cases reported.</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laria poster 3.jpg"/>
          <p:cNvPicPr>
            <a:picLocks noGrp="1" noChangeAspect="1"/>
          </p:cNvPicPr>
          <p:nvPr>
            <p:ph idx="1"/>
          </p:nvPr>
        </p:nvPicPr>
        <p:blipFill>
          <a:blip r:embed="rId2" cstate="print"/>
          <a:stretch>
            <a:fillRect/>
          </a:stretch>
        </p:blipFill>
        <p:spPr>
          <a:xfrm>
            <a:off x="2667000" y="1428750"/>
            <a:ext cx="3429000" cy="35052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err="1" smtClean="0"/>
              <a:t>Artesunate</a:t>
            </a:r>
            <a:r>
              <a:rPr lang="en-US" sz="4000" dirty="0" smtClean="0"/>
              <a:t> Containing Treatment (ACT)</a:t>
            </a:r>
            <a:endParaRPr lang="en-US" sz="4000" dirty="0"/>
          </a:p>
        </p:txBody>
      </p:sp>
      <p:sp>
        <p:nvSpPr>
          <p:cNvPr id="3" name="Content Placeholder 2"/>
          <p:cNvSpPr>
            <a:spLocks noGrp="1"/>
          </p:cNvSpPr>
          <p:nvPr>
            <p:ph idx="1"/>
          </p:nvPr>
        </p:nvSpPr>
        <p:spPr/>
        <p:txBody>
          <a:bodyPr>
            <a:normAutofit/>
          </a:bodyPr>
          <a:lstStyle/>
          <a:p>
            <a:pPr algn="ctr">
              <a:buNone/>
            </a:pPr>
            <a:endParaRPr lang="en-US" sz="4800" dirty="0" smtClean="0"/>
          </a:p>
          <a:p>
            <a:pPr algn="ctr">
              <a:buNone/>
            </a:pPr>
            <a:r>
              <a:rPr lang="en-US" sz="4800" dirty="0" smtClean="0"/>
              <a:t>What’s new in Rx?</a:t>
            </a:r>
            <a:endParaRPr lang="en-US" sz="4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Artesunate</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Semi-synthetic derivative of </a:t>
            </a:r>
            <a:r>
              <a:rPr lang="en-US" u="sng" dirty="0" err="1" smtClean="0">
                <a:solidFill>
                  <a:schemeClr val="tx1">
                    <a:lumMod val="95000"/>
                    <a:lumOff val="5000"/>
                  </a:schemeClr>
                </a:solidFill>
              </a:rPr>
              <a:t>artemisinin</a:t>
            </a:r>
            <a:r>
              <a:rPr lang="en-US" dirty="0" smtClean="0"/>
              <a:t> also called </a:t>
            </a:r>
            <a:r>
              <a:rPr lang="en-US" b="1" dirty="0" err="1" smtClean="0"/>
              <a:t>qinghaosu</a:t>
            </a:r>
            <a:endParaRPr lang="en-US" dirty="0" smtClean="0"/>
          </a:p>
          <a:p>
            <a:endParaRPr lang="en-US" dirty="0" smtClean="0"/>
          </a:p>
          <a:p>
            <a:r>
              <a:rPr lang="en-US" dirty="0" smtClean="0"/>
              <a:t>Derived from the sweet wormwood plant,</a:t>
            </a:r>
            <a:r>
              <a:rPr lang="en-US" i="1" dirty="0" smtClean="0"/>
              <a:t> Artemisia </a:t>
            </a:r>
            <a:r>
              <a:rPr lang="en-US" i="1" dirty="0" err="1" smtClean="0"/>
              <a:t>annua</a:t>
            </a: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Artemisinin</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r>
              <a:rPr lang="en-US" dirty="0" smtClean="0"/>
              <a:t>Medicinal value of this plant known to the Chinese for at least 2,000 years. </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Artemisinin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The earliest record dates back to 200 BC, in the “</a:t>
            </a:r>
            <a:r>
              <a:rPr lang="en-US" b="1" dirty="0" smtClean="0"/>
              <a:t>Fifty-two Prescriptions</a:t>
            </a:r>
            <a:r>
              <a:rPr lang="en-US" dirty="0" smtClean="0"/>
              <a:t>” unearthed from the </a:t>
            </a:r>
            <a:r>
              <a:rPr lang="en-US" dirty="0" err="1" smtClean="0"/>
              <a:t>Mawangdui</a:t>
            </a:r>
            <a:r>
              <a:rPr lang="en-US" dirty="0" smtClean="0"/>
              <a:t> Han Dynasty tombs.</a:t>
            </a:r>
          </a:p>
          <a:p>
            <a:r>
              <a:rPr lang="en-US" dirty="0" smtClean="0"/>
              <a:t>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Artemisinin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In 1596, LI </a:t>
            </a:r>
            <a:r>
              <a:rPr lang="en-US" dirty="0" err="1" smtClean="0"/>
              <a:t>Shizen</a:t>
            </a:r>
            <a:r>
              <a:rPr lang="en-US" dirty="0" smtClean="0"/>
              <a:t> recommended tea made from </a:t>
            </a:r>
            <a:r>
              <a:rPr lang="en-US" b="1" i="1" dirty="0" err="1" smtClean="0"/>
              <a:t>qinghao</a:t>
            </a:r>
            <a:r>
              <a:rPr lang="en-US" dirty="0" smtClean="0"/>
              <a:t> to Rx malaria symptoms in his “Compendium of </a:t>
            </a:r>
            <a:r>
              <a:rPr lang="en-US" dirty="0" err="1" smtClean="0"/>
              <a:t>Materia</a:t>
            </a:r>
            <a:r>
              <a:rPr lang="en-US" dirty="0" smtClean="0"/>
              <a:t> </a:t>
            </a:r>
            <a:r>
              <a:rPr lang="en-US" dirty="0" err="1" smtClean="0"/>
              <a:t>Medica</a:t>
            </a:r>
            <a:r>
              <a:rPr lang="en-US" dirty="0" smtClean="0"/>
              <a:t>.”</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Artemisinin</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compound </a:t>
            </a:r>
            <a:r>
              <a:rPr lang="en-US" dirty="0" err="1" smtClean="0"/>
              <a:t>artemisinin</a:t>
            </a:r>
            <a:r>
              <a:rPr lang="en-US" dirty="0" smtClean="0"/>
              <a:t> itself was discovered by </a:t>
            </a:r>
            <a:r>
              <a:rPr lang="en-US" b="1" dirty="0" err="1" smtClean="0"/>
              <a:t>Tu</a:t>
            </a:r>
            <a:r>
              <a:rPr lang="en-US" b="1" dirty="0" smtClean="0"/>
              <a:t> </a:t>
            </a:r>
            <a:r>
              <a:rPr lang="en-US" b="1" dirty="0" err="1" smtClean="0"/>
              <a:t>Youyou</a:t>
            </a:r>
            <a:r>
              <a:rPr lang="en-US" dirty="0" smtClean="0"/>
              <a:t>, a Chinese scientist </a:t>
            </a:r>
          </a:p>
          <a:p>
            <a:endParaRPr lang="en-US" dirty="0" smtClean="0"/>
          </a:p>
          <a:p>
            <a:r>
              <a:rPr lang="en-US" dirty="0" smtClean="0"/>
              <a:t>She was awarded half of the 2015 Nobel Prize in Medicine for her discovery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Malaria 101</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Pregnant women and young children are the most likely to die from this disease</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laria poster 6.jpg"/>
          <p:cNvPicPr>
            <a:picLocks noGrp="1" noChangeAspect="1"/>
          </p:cNvPicPr>
          <p:nvPr>
            <p:ph idx="1"/>
          </p:nvPr>
        </p:nvPicPr>
        <p:blipFill>
          <a:blip r:embed="rId2" cstate="print"/>
          <a:stretch>
            <a:fillRect/>
          </a:stretch>
        </p:blipFill>
        <p:spPr>
          <a:xfrm>
            <a:off x="3064020" y="1450975"/>
            <a:ext cx="3015959" cy="3292475"/>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Brief Aside</a:t>
            </a:r>
            <a:endParaRPr lang="en-US" dirty="0"/>
          </a:p>
        </p:txBody>
      </p:sp>
      <p:sp>
        <p:nvSpPr>
          <p:cNvPr id="3" name="Content Placeholder 2"/>
          <p:cNvSpPr>
            <a:spLocks noGrp="1"/>
          </p:cNvSpPr>
          <p:nvPr>
            <p:ph idx="1"/>
          </p:nvPr>
        </p:nvSpPr>
        <p:spPr/>
        <p:txBody>
          <a:bodyPr>
            <a:normAutofit lnSpcReduction="10000"/>
          </a:bodyPr>
          <a:lstStyle/>
          <a:p>
            <a:r>
              <a:rPr lang="en-US" dirty="0" smtClean="0"/>
              <a:t>Who won the 1902 Nobel Prize for Physiology or Medicine discovering that the Anopheles mosquito transmits malaria?</a:t>
            </a:r>
          </a:p>
          <a:p>
            <a:endParaRPr lang="en-US" dirty="0" smtClean="0"/>
          </a:p>
          <a:p>
            <a:r>
              <a:rPr lang="en-US" dirty="0" smtClean="0"/>
              <a:t>Hint:  This question is targeted only at the US trained doctors in the room because I’ll bet those of you who trained in a Indian/Pakistani/British based system all know the answer.</a:t>
            </a:r>
            <a:endParaRPr lang="en-US" dirty="0"/>
          </a:p>
        </p:txBody>
      </p:sp>
    </p:spTree>
    <p:extLst>
      <p:ext uri="{BB962C8B-B14F-4D97-AF65-F5344CB8AC3E}">
        <p14:creationId xmlns:p14="http://schemas.microsoft.com/office/powerpoint/2010/main" val="19134562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Second Hint:</a:t>
            </a:r>
          </a:p>
          <a:p>
            <a:endParaRPr lang="en-US" dirty="0"/>
          </a:p>
          <a:p>
            <a:r>
              <a:rPr lang="en-US" dirty="0" smtClean="0"/>
              <a:t>Not Walter Reed</a:t>
            </a:r>
            <a:endParaRPr lang="en-US" dirty="0"/>
          </a:p>
        </p:txBody>
      </p:sp>
    </p:spTree>
    <p:extLst>
      <p:ext uri="{BB962C8B-B14F-4D97-AF65-F5344CB8AC3E}">
        <p14:creationId xmlns:p14="http://schemas.microsoft.com/office/powerpoint/2010/main" val="28714125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SIR RONALD ROSS</a:t>
            </a:r>
            <a:endParaRPr lang="en-US" dirty="0"/>
          </a:p>
        </p:txBody>
      </p:sp>
      <p:pic>
        <p:nvPicPr>
          <p:cNvPr id="4" name="Content Placeholder 3" descr="ronald ross.jpg"/>
          <p:cNvPicPr>
            <a:picLocks noGrp="1" noChangeAspect="1"/>
          </p:cNvPicPr>
          <p:nvPr>
            <p:ph idx="1"/>
          </p:nvPr>
        </p:nvPicPr>
        <p:blipFill>
          <a:blip r:embed="rId2" cstate="print"/>
          <a:stretch>
            <a:fillRect/>
          </a:stretch>
        </p:blipFill>
        <p:spPr>
          <a:xfrm>
            <a:off x="2590800" y="1581150"/>
            <a:ext cx="2600325" cy="2971799"/>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300px-_Keep_out_malaria_mosquitoes_repair_your_torn_screen__-_NARA_-_514969.jpg"/>
          <p:cNvPicPr>
            <a:picLocks noGrp="1" noChangeAspect="1"/>
          </p:cNvPicPr>
          <p:nvPr>
            <p:ph idx="1"/>
          </p:nvPr>
        </p:nvPicPr>
        <p:blipFill>
          <a:blip r:embed="rId2" cstate="print"/>
          <a:stretch>
            <a:fillRect/>
          </a:stretch>
        </p:blipFill>
        <p:spPr>
          <a:xfrm>
            <a:off x="2362200" y="1581150"/>
            <a:ext cx="2971800" cy="3200400"/>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Artesunate</a:t>
            </a:r>
            <a:r>
              <a:rPr lang="en-US" dirty="0" smtClean="0"/>
              <a:t> </a:t>
            </a:r>
            <a:r>
              <a:rPr lang="en-US" dirty="0" err="1" smtClean="0"/>
              <a:t>vs</a:t>
            </a:r>
            <a:r>
              <a:rPr lang="en-US" dirty="0" smtClean="0"/>
              <a:t> Quinine</a:t>
            </a:r>
            <a:endParaRPr lang="en-US" dirty="0"/>
          </a:p>
        </p:txBody>
      </p:sp>
      <p:sp>
        <p:nvSpPr>
          <p:cNvPr id="3" name="Content Placeholder 2"/>
          <p:cNvSpPr>
            <a:spLocks noGrp="1"/>
          </p:cNvSpPr>
          <p:nvPr>
            <p:ph idx="1"/>
          </p:nvPr>
        </p:nvSpPr>
        <p:spPr/>
        <p:txBody>
          <a:bodyPr>
            <a:normAutofit/>
          </a:bodyPr>
          <a:lstStyle/>
          <a:p>
            <a:r>
              <a:rPr lang="en-US" dirty="0" smtClean="0"/>
              <a:t> </a:t>
            </a:r>
            <a:r>
              <a:rPr lang="en-US" dirty="0" err="1" smtClean="0"/>
              <a:t>Artesunate</a:t>
            </a:r>
            <a:r>
              <a:rPr lang="en-US" dirty="0" smtClean="0"/>
              <a:t> prevented more deaths from severe malaria than quinine in 2 large multicentre randomized controlled trials from Africa and Asia. </a:t>
            </a:r>
            <a:r>
              <a:rPr lang="en-US" sz="1100" dirty="0" smtClean="0"/>
              <a:t>(1), (2)</a:t>
            </a:r>
          </a:p>
          <a:p>
            <a:endParaRPr lang="en-US" sz="1300" b="1" dirty="0" smtClean="0"/>
          </a:p>
          <a:p>
            <a:endParaRPr lang="en-US" sz="1300" b="1" dirty="0" smtClean="0"/>
          </a:p>
          <a:p>
            <a:endParaRPr lang="en-US" sz="1300" b="1" dirty="0" smtClean="0"/>
          </a:p>
          <a:p>
            <a:r>
              <a:rPr lang="en-US" sz="1300" b="1" dirty="0" smtClean="0"/>
              <a:t>1)</a:t>
            </a:r>
            <a:r>
              <a:rPr lang="en-US" sz="1300" i="1" dirty="0" err="1" smtClean="0"/>
              <a:t>Dondorp</a:t>
            </a:r>
            <a:r>
              <a:rPr lang="en-US" sz="1300" i="1" dirty="0" smtClean="0"/>
              <a:t> AL; et al. (2010). “</a:t>
            </a:r>
            <a:r>
              <a:rPr lang="en-US" sz="1300" i="1" dirty="0" err="1" smtClean="0"/>
              <a:t>Artesunate</a:t>
            </a:r>
            <a:r>
              <a:rPr lang="en-US" sz="1300" i="1" dirty="0" smtClean="0"/>
              <a:t> versus quinine in the treatment of sever </a:t>
            </a:r>
            <a:r>
              <a:rPr lang="en-US" sz="1300" i="1" dirty="0" err="1" smtClean="0"/>
              <a:t>falciparum</a:t>
            </a:r>
            <a:r>
              <a:rPr lang="en-US" sz="1300" i="1" dirty="0" smtClean="0"/>
              <a:t> malaria in African children (AQUAMAT): an open label randomized trial. The Lancet </a:t>
            </a:r>
            <a:r>
              <a:rPr lang="en-US" sz="1300" b="1" i="1" dirty="0" smtClean="0"/>
              <a:t>376</a:t>
            </a:r>
            <a:r>
              <a:rPr lang="en-US" sz="1300" i="1" dirty="0" smtClean="0"/>
              <a:t> (9753): 1647–1657. </a:t>
            </a:r>
            <a:endParaRPr lang="en-US" sz="1300" dirty="0" smtClean="0"/>
          </a:p>
          <a:p>
            <a:r>
              <a:rPr lang="en-US" sz="1300" b="1" dirty="0" smtClean="0"/>
              <a:t>2)</a:t>
            </a:r>
            <a:r>
              <a:rPr lang="en-US" sz="1300" i="1" dirty="0" smtClean="0"/>
              <a:t>South East Asian Quinine </a:t>
            </a:r>
            <a:r>
              <a:rPr lang="en-US" sz="1300" i="1" dirty="0" err="1" smtClean="0"/>
              <a:t>Artesunate</a:t>
            </a:r>
            <a:r>
              <a:rPr lang="en-US" sz="1300" i="1" dirty="0" smtClean="0"/>
              <a:t> Malaria Trial (SEAQUAMAT) (2005). "</a:t>
            </a:r>
            <a:r>
              <a:rPr lang="en-US" sz="1300" i="1" dirty="0" err="1" smtClean="0"/>
              <a:t>Artesunate</a:t>
            </a:r>
            <a:r>
              <a:rPr lang="en-US" sz="1300" i="1" dirty="0" smtClean="0"/>
              <a:t> versus quinine for treatment of severe </a:t>
            </a:r>
            <a:r>
              <a:rPr lang="en-US" sz="1300" i="1" dirty="0" err="1" smtClean="0"/>
              <a:t>falciparum</a:t>
            </a:r>
            <a:r>
              <a:rPr lang="en-US" sz="1300" i="1" dirty="0" smtClean="0"/>
              <a:t> malaria: a randomized trial. The Lancet </a:t>
            </a:r>
            <a:r>
              <a:rPr lang="en-US" sz="1300" b="1" i="1" dirty="0" smtClean="0"/>
              <a:t>366</a:t>
            </a:r>
            <a:r>
              <a:rPr lang="en-US" sz="1300" i="1" dirty="0" smtClean="0"/>
              <a:t> (9487): 717–725. </a:t>
            </a:r>
            <a:endParaRPr lang="en-US" sz="1300" dirty="0" smtClean="0"/>
          </a:p>
          <a:p>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err="1" smtClean="0"/>
              <a:t>Artesunate</a:t>
            </a:r>
            <a:r>
              <a:rPr lang="en-US" sz="3600" dirty="0" smtClean="0"/>
              <a:t> </a:t>
            </a:r>
            <a:r>
              <a:rPr lang="en-US" sz="3600" dirty="0" err="1" smtClean="0"/>
              <a:t>vs</a:t>
            </a:r>
            <a:r>
              <a:rPr lang="en-US" sz="3600" dirty="0" smtClean="0"/>
              <a:t> Quinine (AQUAMAT Study)</a:t>
            </a:r>
            <a:endParaRPr lang="en-US" sz="3600" dirty="0"/>
          </a:p>
        </p:txBody>
      </p:sp>
      <p:sp>
        <p:nvSpPr>
          <p:cNvPr id="3" name="Content Placeholder 2"/>
          <p:cNvSpPr>
            <a:spLocks noGrp="1"/>
          </p:cNvSpPr>
          <p:nvPr>
            <p:ph idx="1"/>
          </p:nvPr>
        </p:nvSpPr>
        <p:spPr/>
        <p:txBody>
          <a:bodyPr>
            <a:normAutofit lnSpcReduction="10000"/>
          </a:bodyPr>
          <a:lstStyle/>
          <a:p>
            <a:endParaRPr lang="en-US" b="1" dirty="0" smtClean="0"/>
          </a:p>
          <a:p>
            <a:endParaRPr lang="en-US" b="1" dirty="0" smtClean="0"/>
          </a:p>
          <a:p>
            <a:r>
              <a:rPr lang="en-US" b="1" dirty="0" err="1" smtClean="0"/>
              <a:t>Artesunate</a:t>
            </a:r>
            <a:r>
              <a:rPr lang="en-US" b="1" dirty="0" smtClean="0"/>
              <a:t> </a:t>
            </a:r>
            <a:r>
              <a:rPr lang="en-US" b="1" dirty="0" err="1" smtClean="0"/>
              <a:t>vs</a:t>
            </a:r>
            <a:r>
              <a:rPr lang="en-US" b="1" dirty="0" smtClean="0"/>
              <a:t> quinine </a:t>
            </a:r>
          </a:p>
          <a:p>
            <a:r>
              <a:rPr lang="en-US" b="1" dirty="0" smtClean="0"/>
              <a:t>Treatment of severe </a:t>
            </a:r>
            <a:r>
              <a:rPr lang="en-US" b="1" dirty="0" err="1" smtClean="0"/>
              <a:t>falciparum</a:t>
            </a:r>
            <a:r>
              <a:rPr lang="en-US" b="1" dirty="0" smtClean="0"/>
              <a:t> malaria </a:t>
            </a:r>
          </a:p>
          <a:p>
            <a:r>
              <a:rPr lang="en-US" b="1" dirty="0" smtClean="0"/>
              <a:t>African children</a:t>
            </a:r>
          </a:p>
          <a:p>
            <a:r>
              <a:rPr lang="en-US" b="1" dirty="0" smtClean="0"/>
              <a:t>Open-label, </a:t>
            </a:r>
            <a:r>
              <a:rPr lang="en-US" b="1" dirty="0" err="1" smtClean="0"/>
              <a:t>randomised</a:t>
            </a:r>
            <a:r>
              <a:rPr lang="en-US" b="1" dirty="0" smtClean="0"/>
              <a:t> trial </a:t>
            </a:r>
            <a:r>
              <a:rPr lang="en-US" sz="1100" b="1" dirty="0" smtClean="0"/>
              <a:t>(1)</a:t>
            </a:r>
          </a:p>
          <a:p>
            <a:endParaRPr lang="en-US" dirty="0" smtClean="0"/>
          </a:p>
          <a:p>
            <a:r>
              <a:rPr lang="en-US" sz="900" dirty="0" smtClean="0"/>
              <a:t>Lancet Vol. 376, No.9753, p1647–1657, 13 November 2010,  </a:t>
            </a:r>
            <a:r>
              <a:rPr lang="en-US" sz="900" dirty="0" err="1" smtClean="0"/>
              <a:t>Dondorp</a:t>
            </a:r>
            <a:r>
              <a:rPr lang="en-US" sz="900" dirty="0" smtClean="0"/>
              <a:t> AM, et al.</a:t>
            </a:r>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AQUAMAT Study</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5425 children were enrolled; </a:t>
            </a:r>
          </a:p>
          <a:p>
            <a:endParaRPr lang="en-US" dirty="0" smtClean="0"/>
          </a:p>
          <a:p>
            <a:r>
              <a:rPr lang="en-US" dirty="0" smtClean="0"/>
              <a:t>2712  </a:t>
            </a:r>
            <a:r>
              <a:rPr lang="en-US" dirty="0" err="1" smtClean="0"/>
              <a:t>artesunate</a:t>
            </a:r>
            <a:r>
              <a:rPr lang="en-US" dirty="0" smtClean="0"/>
              <a:t> group</a:t>
            </a:r>
          </a:p>
          <a:p>
            <a:endParaRPr lang="en-US" dirty="0" smtClean="0"/>
          </a:p>
          <a:p>
            <a:r>
              <a:rPr lang="en-US" dirty="0" smtClean="0"/>
              <a:t>2713  quinine group</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Mortality AQUAMAT Study</a:t>
            </a:r>
            <a:endParaRPr lang="en-US" dirty="0"/>
          </a:p>
        </p:txBody>
      </p:sp>
      <p:sp>
        <p:nvSpPr>
          <p:cNvPr id="3" name="Content Placeholder 2"/>
          <p:cNvSpPr>
            <a:spLocks noGrp="1"/>
          </p:cNvSpPr>
          <p:nvPr>
            <p:ph idx="1"/>
          </p:nvPr>
        </p:nvSpPr>
        <p:spPr/>
        <p:txBody>
          <a:bodyPr/>
          <a:lstStyle/>
          <a:p>
            <a:pPr>
              <a:buNone/>
            </a:pPr>
            <a:r>
              <a:rPr lang="en-US" dirty="0" smtClean="0"/>
              <a:t>   230 </a:t>
            </a:r>
            <a:r>
              <a:rPr lang="en-US" dirty="0"/>
              <a:t>(</a:t>
            </a:r>
            <a:r>
              <a:rPr lang="en-US" b="1" dirty="0"/>
              <a:t>8·5%</a:t>
            </a:r>
            <a:r>
              <a:rPr lang="en-US" dirty="0"/>
              <a:t>) patients assigned to </a:t>
            </a:r>
            <a:r>
              <a:rPr lang="en-US" dirty="0" err="1"/>
              <a:t>artesunate</a:t>
            </a:r>
            <a:r>
              <a:rPr lang="en-US" dirty="0"/>
              <a:t> </a:t>
            </a:r>
            <a:r>
              <a:rPr lang="en-US" dirty="0" smtClean="0"/>
              <a:t>Rx </a:t>
            </a:r>
            <a:r>
              <a:rPr lang="en-US" b="1" dirty="0" smtClean="0"/>
              <a:t>died</a:t>
            </a:r>
          </a:p>
          <a:p>
            <a:pPr>
              <a:buNone/>
            </a:pPr>
            <a:r>
              <a:rPr lang="en-US" dirty="0"/>
              <a:t> </a:t>
            </a:r>
            <a:r>
              <a:rPr lang="en-US" dirty="0" smtClean="0"/>
              <a:t>  </a:t>
            </a:r>
          </a:p>
          <a:p>
            <a:pPr>
              <a:buNone/>
            </a:pPr>
            <a:r>
              <a:rPr lang="en-US" dirty="0" smtClean="0"/>
              <a:t>   297 </a:t>
            </a:r>
            <a:r>
              <a:rPr lang="en-US" dirty="0"/>
              <a:t>(</a:t>
            </a:r>
            <a:r>
              <a:rPr lang="en-US" b="1" dirty="0"/>
              <a:t>10·9%</a:t>
            </a:r>
            <a:r>
              <a:rPr lang="en-US" dirty="0"/>
              <a:t>) assigned to quinine </a:t>
            </a:r>
            <a:r>
              <a:rPr lang="en-US" dirty="0" smtClean="0"/>
              <a:t>Rx </a:t>
            </a:r>
            <a:r>
              <a:rPr lang="en-US" b="1" dirty="0" smtClean="0"/>
              <a:t>died</a:t>
            </a:r>
          </a:p>
          <a:p>
            <a:pPr>
              <a:buNone/>
            </a:pPr>
            <a:endParaRPr lang="en-US" dirty="0" smtClean="0"/>
          </a:p>
          <a:p>
            <a:pPr>
              <a:buNone/>
            </a:pPr>
            <a:r>
              <a:rPr lang="en-US" dirty="0" smtClean="0"/>
              <a:t>   relative reduction 22·5%, 95% (CI 8·1–36·9; p=0·0022). </a:t>
            </a:r>
            <a:endParaRPr lang="en-US" dirty="0"/>
          </a:p>
        </p:txBody>
      </p:sp>
    </p:spTree>
    <p:extLst>
      <p:ext uri="{BB962C8B-B14F-4D97-AF65-F5344CB8AC3E}">
        <p14:creationId xmlns:p14="http://schemas.microsoft.com/office/powerpoint/2010/main" val="3644601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Non Lethal Malaria Complications AQUAMAT Study</a:t>
            </a:r>
            <a:endParaRPr lang="en-US" sz="2800" dirty="0"/>
          </a:p>
        </p:txBody>
      </p:sp>
      <p:sp>
        <p:nvSpPr>
          <p:cNvPr id="3" name="Content Placeholder 2"/>
          <p:cNvSpPr>
            <a:spLocks noGrp="1"/>
          </p:cNvSpPr>
          <p:nvPr>
            <p:ph sz="half" idx="1"/>
          </p:nvPr>
        </p:nvSpPr>
        <p:spPr/>
        <p:txBody>
          <a:bodyPr>
            <a:normAutofit/>
          </a:bodyPr>
          <a:lstStyle/>
          <a:p>
            <a:pPr>
              <a:buNone/>
            </a:pPr>
            <a:r>
              <a:rPr lang="en-US" dirty="0" smtClean="0"/>
              <a:t>   1) </a:t>
            </a:r>
            <a:r>
              <a:rPr lang="en-US" b="1" dirty="0" smtClean="0"/>
              <a:t>Coma</a:t>
            </a:r>
            <a:r>
              <a:rPr lang="en-US" dirty="0" smtClean="0"/>
              <a:t> </a:t>
            </a:r>
          </a:p>
          <a:p>
            <a:pPr>
              <a:buNone/>
            </a:pPr>
            <a:r>
              <a:rPr lang="en-US" dirty="0" smtClean="0"/>
              <a:t>      </a:t>
            </a:r>
            <a:r>
              <a:rPr lang="en-US" b="1" dirty="0" smtClean="0"/>
              <a:t>3·5%</a:t>
            </a:r>
            <a:r>
              <a:rPr lang="en-US" dirty="0" smtClean="0"/>
              <a:t> </a:t>
            </a:r>
            <a:r>
              <a:rPr lang="en-US" dirty="0" err="1" smtClean="0"/>
              <a:t>artesunate</a:t>
            </a:r>
            <a:r>
              <a:rPr lang="en-US" dirty="0" smtClean="0"/>
              <a:t>  group</a:t>
            </a:r>
          </a:p>
          <a:p>
            <a:pPr>
              <a:buNone/>
            </a:pPr>
            <a:r>
              <a:rPr lang="en-US" i="1" dirty="0" smtClean="0"/>
              <a:t>               </a:t>
            </a:r>
            <a:r>
              <a:rPr lang="en-US" i="1" dirty="0" err="1" smtClean="0"/>
              <a:t>vs</a:t>
            </a:r>
            <a:r>
              <a:rPr lang="en-US" i="1" dirty="0" smtClean="0"/>
              <a:t> </a:t>
            </a:r>
          </a:p>
          <a:p>
            <a:pPr>
              <a:buNone/>
            </a:pPr>
            <a:r>
              <a:rPr lang="en-US" dirty="0" smtClean="0"/>
              <a:t>      </a:t>
            </a:r>
            <a:r>
              <a:rPr lang="en-US" b="1" dirty="0" smtClean="0"/>
              <a:t>5·1%</a:t>
            </a:r>
            <a:r>
              <a:rPr lang="en-US" dirty="0" smtClean="0"/>
              <a:t> quinine group</a:t>
            </a:r>
            <a:endParaRPr lang="en-US" dirty="0"/>
          </a:p>
          <a:p>
            <a:r>
              <a:rPr lang="en-US" dirty="0" smtClean="0"/>
              <a:t> </a:t>
            </a:r>
          </a:p>
          <a:p>
            <a:endParaRPr lang="en-US" dirty="0" smtClean="0"/>
          </a:p>
        </p:txBody>
      </p:sp>
      <p:sp>
        <p:nvSpPr>
          <p:cNvPr id="4" name="Content Placeholder 3"/>
          <p:cNvSpPr>
            <a:spLocks noGrp="1"/>
          </p:cNvSpPr>
          <p:nvPr>
            <p:ph sz="half" idx="2"/>
          </p:nvPr>
        </p:nvSpPr>
        <p:spPr/>
        <p:txBody>
          <a:bodyPr>
            <a:normAutofit/>
          </a:bodyPr>
          <a:lstStyle/>
          <a:p>
            <a:r>
              <a:rPr lang="en-US" b="1" dirty="0" err="1" smtClean="0"/>
              <a:t>Sz</a:t>
            </a:r>
            <a:r>
              <a:rPr lang="en-US" b="1" dirty="0" smtClean="0"/>
              <a:t> </a:t>
            </a:r>
          </a:p>
          <a:p>
            <a:r>
              <a:rPr lang="en-US" dirty="0" smtClean="0"/>
              <a:t> </a:t>
            </a:r>
            <a:r>
              <a:rPr lang="en-US" b="1" dirty="0" smtClean="0"/>
              <a:t>8·3%</a:t>
            </a:r>
            <a:r>
              <a:rPr lang="en-US" dirty="0" smtClean="0"/>
              <a:t> </a:t>
            </a:r>
            <a:r>
              <a:rPr lang="en-US" dirty="0" err="1" smtClean="0"/>
              <a:t>artesunate</a:t>
            </a:r>
            <a:r>
              <a:rPr lang="en-US" dirty="0" smtClean="0"/>
              <a:t>  group</a:t>
            </a:r>
          </a:p>
          <a:p>
            <a:r>
              <a:rPr lang="en-US" i="1" dirty="0" smtClean="0"/>
              <a:t>              </a:t>
            </a:r>
            <a:r>
              <a:rPr lang="en-US" i="1" dirty="0" err="1" smtClean="0"/>
              <a:t>vs</a:t>
            </a:r>
            <a:r>
              <a:rPr lang="en-US" dirty="0" smtClean="0"/>
              <a:t> </a:t>
            </a:r>
          </a:p>
          <a:p>
            <a:r>
              <a:rPr lang="en-US" b="1" dirty="0" smtClean="0"/>
              <a:t>10·1%</a:t>
            </a:r>
            <a:r>
              <a:rPr lang="en-US" dirty="0" smtClean="0"/>
              <a:t> quinine  group</a:t>
            </a:r>
          </a:p>
          <a:p>
            <a:endParaRPr lang="en-US" dirty="0" smtClean="0"/>
          </a:p>
          <a:p>
            <a:r>
              <a:rPr lang="en-US" dirty="0" smtClean="0"/>
              <a:t>      Both findings were statistically significant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Malaria 101</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Malaria kills by causing profound anemia and by interfering with microcirculation causing organ dysfunction, especially in the CNS.</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AQUAMAT Study Side Effects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Post-Rx  hypoglycemia (a major quinine side effect that can kill patients) less </a:t>
            </a:r>
            <a:r>
              <a:rPr lang="en-US" dirty="0"/>
              <a:t>frequent in patients </a:t>
            </a:r>
            <a:r>
              <a:rPr lang="en-US" dirty="0" smtClean="0"/>
              <a:t>on </a:t>
            </a:r>
          </a:p>
          <a:p>
            <a:endParaRPr lang="en-US" dirty="0" smtClean="0"/>
          </a:p>
          <a:p>
            <a:r>
              <a:rPr lang="en-US" dirty="0" err="1" smtClean="0"/>
              <a:t>artesunate</a:t>
            </a:r>
            <a:r>
              <a:rPr lang="en-US" dirty="0" smtClean="0"/>
              <a:t> </a:t>
            </a:r>
            <a:r>
              <a:rPr lang="en-US" b="1" dirty="0" smtClean="0"/>
              <a:t>1·8%</a:t>
            </a:r>
            <a:r>
              <a:rPr lang="en-US" dirty="0"/>
              <a:t> </a:t>
            </a:r>
            <a:endParaRPr lang="en-US" dirty="0" smtClean="0"/>
          </a:p>
          <a:p>
            <a:endParaRPr lang="en-US" i="1" dirty="0" smtClean="0"/>
          </a:p>
          <a:p>
            <a:r>
              <a:rPr lang="en-US" i="1" dirty="0" err="1" smtClean="0"/>
              <a:t>vs</a:t>
            </a:r>
            <a:r>
              <a:rPr lang="en-US" dirty="0"/>
              <a:t> </a:t>
            </a:r>
            <a:endParaRPr lang="en-US" dirty="0" smtClean="0"/>
          </a:p>
          <a:p>
            <a:endParaRPr lang="en-US" dirty="0" smtClean="0"/>
          </a:p>
          <a:p>
            <a:r>
              <a:rPr lang="en-US" dirty="0" smtClean="0"/>
              <a:t>quinine </a:t>
            </a:r>
            <a:r>
              <a:rPr lang="en-US" b="1" dirty="0" smtClean="0"/>
              <a:t>2.8%</a:t>
            </a:r>
          </a:p>
          <a:p>
            <a:endParaRPr lang="en-US" dirty="0"/>
          </a:p>
          <a:p>
            <a:endParaRPr lang="en-US" dirty="0"/>
          </a:p>
        </p:txBody>
      </p:sp>
    </p:spTree>
    <p:extLst>
      <p:ext uri="{BB962C8B-B14F-4D97-AF65-F5344CB8AC3E}">
        <p14:creationId xmlns:p14="http://schemas.microsoft.com/office/powerpoint/2010/main" val="30229647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AQUAMAT</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r>
              <a:rPr lang="en-US" dirty="0" smtClean="0"/>
              <a:t>In this study </a:t>
            </a:r>
            <a:r>
              <a:rPr lang="en-US" dirty="0" err="1" smtClean="0"/>
              <a:t>Artesunate</a:t>
            </a:r>
            <a:r>
              <a:rPr lang="en-US" dirty="0" smtClean="0"/>
              <a:t> was well tolerated, with no serious drug-related adverse effects.  </a:t>
            </a:r>
            <a:r>
              <a:rPr lang="en-US" sz="1100" dirty="0" smtClean="0"/>
              <a:t>(1)</a:t>
            </a:r>
          </a:p>
          <a:p>
            <a:endParaRPr lang="en-US" dirty="0" smtClean="0"/>
          </a:p>
          <a:p>
            <a:pPr>
              <a:buNone/>
            </a:pPr>
            <a:r>
              <a:rPr lang="en-US" sz="1000" dirty="0" smtClean="0"/>
              <a:t>                                                                                                          (1) Lancet Vol. 376, No.9753, p1647–1657, 13 November 2010,  </a:t>
            </a:r>
            <a:r>
              <a:rPr lang="en-US" sz="1000" dirty="0" err="1" smtClean="0"/>
              <a:t>Dondorp</a:t>
            </a:r>
            <a:r>
              <a:rPr lang="en-US" sz="1000" dirty="0" smtClean="0"/>
              <a:t> AM, et al.</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Artesunate</a:t>
            </a:r>
            <a:endParaRPr lang="en-US" dirty="0"/>
          </a:p>
        </p:txBody>
      </p:sp>
      <p:sp>
        <p:nvSpPr>
          <p:cNvPr id="3" name="Content Placeholder 2"/>
          <p:cNvSpPr>
            <a:spLocks noGrp="1"/>
          </p:cNvSpPr>
          <p:nvPr>
            <p:ph idx="1"/>
          </p:nvPr>
        </p:nvSpPr>
        <p:spPr/>
        <p:txBody>
          <a:bodyPr>
            <a:normAutofit lnSpcReduction="10000"/>
          </a:bodyPr>
          <a:lstStyle/>
          <a:p>
            <a:r>
              <a:rPr lang="en-US" dirty="0" smtClean="0"/>
              <a:t>Meta-analysis of all trials </a:t>
            </a:r>
            <a:r>
              <a:rPr lang="en-US" dirty="0" err="1" smtClean="0"/>
              <a:t>artesunate</a:t>
            </a:r>
            <a:r>
              <a:rPr lang="en-US" dirty="0" smtClean="0"/>
              <a:t> </a:t>
            </a:r>
            <a:r>
              <a:rPr lang="en-US" dirty="0" err="1" smtClean="0"/>
              <a:t>vs</a:t>
            </a:r>
            <a:r>
              <a:rPr lang="en-US" dirty="0" smtClean="0"/>
              <a:t> quinine, </a:t>
            </a:r>
            <a:r>
              <a:rPr lang="en-US" dirty="0"/>
              <a:t>shows that </a:t>
            </a:r>
            <a:r>
              <a:rPr lang="en-US" b="1" dirty="0" err="1" smtClean="0"/>
              <a:t>artesunate</a:t>
            </a:r>
            <a:r>
              <a:rPr lang="en-US" b="1" dirty="0" smtClean="0"/>
              <a:t> is better</a:t>
            </a:r>
            <a:r>
              <a:rPr lang="en-US" dirty="0" smtClean="0"/>
              <a:t> than quinine at reducing </a:t>
            </a:r>
            <a:r>
              <a:rPr lang="en-US" dirty="0"/>
              <a:t>mortality in African children with severe malaria. </a:t>
            </a:r>
            <a:r>
              <a:rPr lang="en-US" sz="1100" dirty="0" smtClean="0"/>
              <a:t>(1)</a:t>
            </a:r>
            <a:endParaRPr lang="en-US" sz="1100" dirty="0"/>
          </a:p>
          <a:p>
            <a:endParaRPr lang="en-US" dirty="0" smtClean="0"/>
          </a:p>
          <a:p>
            <a:r>
              <a:rPr lang="en-US" dirty="0" smtClean="0"/>
              <a:t>And strongly suggests that </a:t>
            </a:r>
            <a:r>
              <a:rPr lang="en-US" b="1" dirty="0" smtClean="0"/>
              <a:t>parenteral </a:t>
            </a:r>
            <a:r>
              <a:rPr lang="en-US" b="1" dirty="0" err="1" smtClean="0"/>
              <a:t>artesunate</a:t>
            </a:r>
            <a:r>
              <a:rPr lang="en-US" b="1" dirty="0" smtClean="0"/>
              <a:t> should replace quinine </a:t>
            </a:r>
            <a:r>
              <a:rPr lang="en-US" dirty="0" smtClean="0"/>
              <a:t>as Rx of choice for severe falciparum malaria worldwide.</a:t>
            </a:r>
          </a:p>
          <a:p>
            <a:endParaRPr lang="en-US" sz="1100" dirty="0" smtClean="0"/>
          </a:p>
          <a:p>
            <a:r>
              <a:rPr lang="en-US" sz="1100" dirty="0" smtClean="0"/>
              <a:t>(1</a:t>
            </a:r>
            <a:r>
              <a:rPr lang="en-US" sz="1100" dirty="0"/>
              <a:t>) </a:t>
            </a:r>
            <a:r>
              <a:rPr lang="en-US" sz="1100" i="1" dirty="0"/>
              <a:t>Sinclair, D; </a:t>
            </a:r>
            <a:r>
              <a:rPr lang="en-US" sz="1100" i="1" dirty="0" err="1"/>
              <a:t>Donegan</a:t>
            </a:r>
            <a:r>
              <a:rPr lang="en-US" sz="1100" i="1" dirty="0"/>
              <a:t>, S; </a:t>
            </a:r>
            <a:r>
              <a:rPr lang="en-US" sz="1100" i="1" dirty="0" err="1"/>
              <a:t>Isba</a:t>
            </a:r>
            <a:r>
              <a:rPr lang="en-US" sz="1100" i="1" dirty="0"/>
              <a:t>, R; </a:t>
            </a:r>
            <a:r>
              <a:rPr lang="en-US" sz="1100" i="1" dirty="0" err="1"/>
              <a:t>Lalloo</a:t>
            </a:r>
            <a:r>
              <a:rPr lang="en-US" sz="1100" i="1" dirty="0"/>
              <a:t>, DG (Jun 13, 2012). "</a:t>
            </a:r>
            <a:r>
              <a:rPr lang="en-US" sz="1100" i="1" dirty="0" err="1"/>
              <a:t>Artesunate</a:t>
            </a:r>
            <a:r>
              <a:rPr lang="en-US" sz="1100" i="1" dirty="0"/>
              <a:t> versus quinine for treating severe malaria.". The Cochrane database of systematic reviews </a:t>
            </a:r>
            <a:endParaRPr lang="en-US" sz="1100" dirty="0"/>
          </a:p>
          <a:p>
            <a:endParaRPr lang="en-US" dirty="0" smtClean="0"/>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Artesunate</a:t>
            </a:r>
            <a:r>
              <a:rPr lang="en-US" dirty="0"/>
              <a:t> Side Effects</a:t>
            </a:r>
          </a:p>
        </p:txBody>
      </p:sp>
      <p:sp>
        <p:nvSpPr>
          <p:cNvPr id="3" name="Content Placeholder 2"/>
          <p:cNvSpPr>
            <a:spLocks noGrp="1"/>
          </p:cNvSpPr>
          <p:nvPr>
            <p:ph idx="1"/>
          </p:nvPr>
        </p:nvSpPr>
        <p:spPr/>
        <p:txBody>
          <a:bodyPr>
            <a:normAutofit fontScale="85000" lnSpcReduction="10000"/>
          </a:bodyPr>
          <a:lstStyle/>
          <a:p>
            <a:r>
              <a:rPr lang="en-US" dirty="0" smtClean="0"/>
              <a:t>A) Most </a:t>
            </a:r>
            <a:r>
              <a:rPr lang="en-US" dirty="0"/>
              <a:t>common side </a:t>
            </a:r>
            <a:r>
              <a:rPr lang="en-US" dirty="0" smtClean="0"/>
              <a:t>effect: </a:t>
            </a:r>
            <a:r>
              <a:rPr lang="en-US" b="1" dirty="0" smtClean="0"/>
              <a:t>decreased </a:t>
            </a:r>
            <a:r>
              <a:rPr lang="en-US" b="1" dirty="0"/>
              <a:t>reticulocyte count</a:t>
            </a:r>
            <a:r>
              <a:rPr lang="en-US" dirty="0"/>
              <a:t>.  </a:t>
            </a:r>
            <a:r>
              <a:rPr lang="en-US" dirty="0" smtClean="0"/>
              <a:t>(Not </a:t>
            </a:r>
            <a:r>
              <a:rPr lang="en-US" dirty="0"/>
              <a:t>usually clinically </a:t>
            </a:r>
            <a:r>
              <a:rPr lang="en-US" dirty="0" smtClean="0"/>
              <a:t>relevant)</a:t>
            </a:r>
            <a:r>
              <a:rPr lang="en-US" dirty="0"/>
              <a:t> </a:t>
            </a:r>
          </a:p>
          <a:p>
            <a:endParaRPr lang="en-US" dirty="0" smtClean="0"/>
          </a:p>
          <a:p>
            <a:r>
              <a:rPr lang="en-US" dirty="0" smtClean="0"/>
              <a:t>B) </a:t>
            </a:r>
            <a:r>
              <a:rPr lang="en-US" b="1" dirty="0" smtClean="0"/>
              <a:t>Delayed </a:t>
            </a:r>
            <a:r>
              <a:rPr lang="en-US" b="1" dirty="0"/>
              <a:t>hemolysis </a:t>
            </a:r>
            <a:r>
              <a:rPr lang="en-US" dirty="0"/>
              <a:t>(</a:t>
            </a:r>
            <a:r>
              <a:rPr lang="en-US" dirty="0" smtClean="0"/>
              <a:t>occurs </a:t>
            </a:r>
            <a:r>
              <a:rPr lang="en-US" dirty="0"/>
              <a:t>around </a:t>
            </a:r>
            <a:r>
              <a:rPr lang="en-US" dirty="0" smtClean="0"/>
              <a:t>2 wks post Rx) </a:t>
            </a:r>
            <a:r>
              <a:rPr lang="en-US" dirty="0"/>
              <a:t>has been observed in patients treated with </a:t>
            </a:r>
            <a:r>
              <a:rPr lang="en-US" dirty="0" err="1"/>
              <a:t>artesunate</a:t>
            </a:r>
            <a:r>
              <a:rPr lang="en-US" dirty="0"/>
              <a:t> for severe malaria. </a:t>
            </a:r>
            <a:endParaRPr lang="en-US" dirty="0" smtClean="0"/>
          </a:p>
          <a:p>
            <a:endParaRPr lang="en-US" dirty="0" smtClean="0"/>
          </a:p>
          <a:p>
            <a:r>
              <a:rPr lang="en-US" dirty="0" smtClean="0"/>
              <a:t>Not clear if </a:t>
            </a:r>
            <a:r>
              <a:rPr lang="en-US" dirty="0" err="1" smtClean="0"/>
              <a:t>hemolysis</a:t>
            </a:r>
            <a:r>
              <a:rPr lang="en-US" dirty="0" smtClean="0"/>
              <a:t> due </a:t>
            </a:r>
            <a:r>
              <a:rPr lang="en-US" dirty="0"/>
              <a:t>to </a:t>
            </a:r>
            <a:r>
              <a:rPr lang="en-US" dirty="0" err="1"/>
              <a:t>artesunate</a:t>
            </a:r>
            <a:r>
              <a:rPr lang="en-US" dirty="0"/>
              <a:t>, or to the malaria </a:t>
            </a:r>
            <a:r>
              <a:rPr lang="en-US" dirty="0" smtClean="0"/>
              <a:t>itself</a:t>
            </a:r>
            <a:r>
              <a:rPr lang="en-US" sz="1300" baseline="30000" dirty="0" smtClean="0"/>
              <a:t>(1</a:t>
            </a:r>
            <a:r>
              <a:rPr lang="en-US" sz="1300" baseline="30000" dirty="0"/>
              <a:t>), (2)</a:t>
            </a:r>
          </a:p>
          <a:p>
            <a:endParaRPr lang="en-US" i="1" baseline="30000" dirty="0"/>
          </a:p>
          <a:p>
            <a:pPr>
              <a:buNone/>
            </a:pPr>
            <a:r>
              <a:rPr lang="en-US" sz="1300" i="1" baseline="30000" dirty="0"/>
              <a:t>  1)</a:t>
            </a:r>
            <a:r>
              <a:rPr lang="en-US" sz="1300" i="1" dirty="0"/>
              <a:t>  Rolling T, </a:t>
            </a:r>
            <a:r>
              <a:rPr lang="en-US" sz="1300" i="1" dirty="0" err="1"/>
              <a:t>Agbenyega</a:t>
            </a:r>
            <a:r>
              <a:rPr lang="en-US" sz="1300" i="1" dirty="0"/>
              <a:t> T, </a:t>
            </a:r>
            <a:r>
              <a:rPr lang="en-US" sz="1300" i="1" dirty="0" err="1"/>
              <a:t>Issifou</a:t>
            </a:r>
            <a:r>
              <a:rPr lang="en-US" sz="1300" i="1" dirty="0"/>
              <a:t> S; et al. (2013). "Delayed hemolysis after treatment with parenteral </a:t>
            </a:r>
            <a:r>
              <a:rPr lang="en-US" sz="1300" i="1" dirty="0" err="1"/>
              <a:t>artesunate</a:t>
            </a:r>
            <a:r>
              <a:rPr lang="en-US" sz="1300" i="1" dirty="0"/>
              <a:t> in African children with severe malaria—a double-center prospective study.". J Infect Dis </a:t>
            </a:r>
            <a:r>
              <a:rPr lang="en-US" sz="1300" b="1" i="1" dirty="0"/>
              <a:t>209</a:t>
            </a:r>
            <a:r>
              <a:rPr lang="en-US" sz="1300" i="1" dirty="0"/>
              <a:t> (12): 1921–8. </a:t>
            </a:r>
            <a:endParaRPr lang="en-US" sz="1300" dirty="0"/>
          </a:p>
          <a:p>
            <a:pPr>
              <a:buNone/>
            </a:pPr>
            <a:r>
              <a:rPr lang="en-US" sz="1300" i="1" dirty="0"/>
              <a:t>2) Clark RL (2013). "Hypothesized cause of delayed hemolysis associated with intravenous </a:t>
            </a:r>
            <a:r>
              <a:rPr lang="en-US" sz="1300" i="1" dirty="0" err="1"/>
              <a:t>artesunate</a:t>
            </a:r>
            <a:r>
              <a:rPr lang="en-US" sz="1300" i="1" dirty="0"/>
              <a:t>.". Med Hypotheses </a:t>
            </a:r>
            <a:r>
              <a:rPr lang="en-US" sz="1300" b="1" i="1" dirty="0"/>
              <a:t>82</a:t>
            </a:r>
            <a:r>
              <a:rPr lang="en-US" sz="1300" i="1" dirty="0"/>
              <a:t> (2): 167–70</a:t>
            </a:r>
            <a:endParaRPr lang="en-US" sz="1300" dirty="0"/>
          </a:p>
          <a:p>
            <a:endParaRPr lang="en-US" dirty="0"/>
          </a:p>
        </p:txBody>
      </p:sp>
    </p:spTree>
    <p:extLst>
      <p:ext uri="{BB962C8B-B14F-4D97-AF65-F5344CB8AC3E}">
        <p14:creationId xmlns:p14="http://schemas.microsoft.com/office/powerpoint/2010/main" val="32577185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Artesunate</a:t>
            </a:r>
            <a:r>
              <a:rPr lang="en-US" dirty="0" smtClean="0"/>
              <a:t> Side Effects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endParaRPr lang="en-US" dirty="0" smtClean="0"/>
          </a:p>
          <a:p>
            <a:pPr algn="ctr"/>
            <a:r>
              <a:rPr lang="en-US" dirty="0" smtClean="0"/>
              <a:t>Despite this, studies overall have showed that </a:t>
            </a:r>
            <a:r>
              <a:rPr lang="en-US" b="1" dirty="0" err="1" smtClean="0"/>
              <a:t>artesunate</a:t>
            </a:r>
            <a:r>
              <a:rPr lang="en-US" b="1" dirty="0" smtClean="0"/>
              <a:t> was generally safe and well-tolerated</a:t>
            </a:r>
            <a:r>
              <a:rPr lang="en-US" dirty="0" smtClean="0"/>
              <a:t>. </a:t>
            </a:r>
            <a:r>
              <a:rPr lang="en-US" sz="1100" dirty="0" smtClean="0"/>
              <a:t>(1)</a:t>
            </a:r>
          </a:p>
          <a:p>
            <a:pPr algn="ctr"/>
            <a:endParaRPr lang="en-US" dirty="0" smtClean="0"/>
          </a:p>
          <a:p>
            <a:pPr algn="ctr"/>
            <a:endParaRPr lang="en-US" dirty="0" smtClean="0"/>
          </a:p>
          <a:p>
            <a:pPr algn="ctr"/>
            <a:r>
              <a:rPr lang="en-US" sz="1000" i="1" dirty="0" smtClean="0"/>
              <a:t>1) World Health Organization. "Guidelines for the treatment of malaria; Second edition 2010"</a:t>
            </a:r>
            <a:endParaRPr lang="en-US" sz="1000" dirty="0" smtClean="0"/>
          </a:p>
          <a:p>
            <a:pPr algn="ctr"/>
            <a:r>
              <a:rPr lang="en-US" dirty="0" smtClean="0"/>
              <a:t>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Artesunate</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smtClean="0"/>
          </a:p>
          <a:p>
            <a:r>
              <a:rPr lang="en-US" dirty="0" smtClean="0"/>
              <a:t>Therefore, WHO currently recommends IM/IV </a:t>
            </a:r>
            <a:r>
              <a:rPr lang="en-US" dirty="0" err="1" smtClean="0"/>
              <a:t>artesunate</a:t>
            </a:r>
            <a:r>
              <a:rPr lang="en-US" dirty="0" smtClean="0"/>
              <a:t> as the first line treatment for severe malaria. </a:t>
            </a:r>
          </a:p>
          <a:p>
            <a:endParaRPr lang="en-US" dirty="0" smtClean="0"/>
          </a:p>
          <a:p>
            <a:pPr>
              <a:buNone/>
            </a:pPr>
            <a:r>
              <a:rPr lang="en-US" dirty="0" smtClean="0"/>
              <a:t>    Radical cure is then affected with a full course of an effective oral </a:t>
            </a:r>
            <a:r>
              <a:rPr lang="en-US" dirty="0" err="1" smtClean="0"/>
              <a:t>antimalarial</a:t>
            </a:r>
            <a:r>
              <a:rPr lang="en-US" dirty="0" smtClean="0"/>
              <a:t>.</a:t>
            </a:r>
            <a:r>
              <a:rPr lang="en-US" sz="1200" dirty="0" smtClean="0"/>
              <a:t>(1)</a:t>
            </a:r>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i="1" dirty="0" smtClean="0"/>
              <a:t>1) World Health Organization. "Guidelines for the treatment of malaria; Second edition 2010"</a:t>
            </a:r>
            <a:endParaRPr lang="en-US" sz="1200" dirty="0" smtClean="0"/>
          </a:p>
          <a:p>
            <a:endParaRPr lang="en-US" sz="1200" dirty="0" smtClean="0"/>
          </a:p>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Artesunate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lgn="ctr"/>
            <a:r>
              <a:rPr lang="en-US" dirty="0" smtClean="0"/>
              <a:t>Does this include pregnancy?</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Artesunate</a:t>
            </a:r>
            <a:r>
              <a:rPr lang="en-US" dirty="0" smtClean="0"/>
              <a:t> and Pregnancy</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smtClean="0"/>
          </a:p>
          <a:p>
            <a:endParaRPr lang="en-US" dirty="0" smtClean="0"/>
          </a:p>
          <a:p>
            <a:r>
              <a:rPr lang="en-US" dirty="0" smtClean="0"/>
              <a:t>OK in 2</a:t>
            </a:r>
            <a:r>
              <a:rPr lang="en-US" baseline="30000" dirty="0" smtClean="0"/>
              <a:t>nd</a:t>
            </a:r>
            <a:r>
              <a:rPr lang="en-US" dirty="0" smtClean="0"/>
              <a:t> and 3</a:t>
            </a:r>
            <a:r>
              <a:rPr lang="en-US" baseline="30000" dirty="0" smtClean="0"/>
              <a:t>rd</a:t>
            </a:r>
            <a:r>
              <a:rPr lang="en-US" dirty="0" smtClean="0"/>
              <a:t> trimesters</a:t>
            </a:r>
          </a:p>
          <a:p>
            <a:endParaRPr lang="en-US" dirty="0" smtClean="0"/>
          </a:p>
          <a:p>
            <a:r>
              <a:rPr lang="en-US" dirty="0" smtClean="0"/>
              <a:t>1</a:t>
            </a:r>
            <a:r>
              <a:rPr lang="en-US" baseline="30000" dirty="0" smtClean="0"/>
              <a:t>st</a:t>
            </a:r>
            <a:r>
              <a:rPr lang="en-US" dirty="0" smtClean="0"/>
              <a:t> trimester not as clear  </a:t>
            </a:r>
            <a:r>
              <a:rPr lang="en-US" sz="1100" dirty="0" smtClean="0"/>
              <a:t>(1)</a:t>
            </a:r>
          </a:p>
          <a:p>
            <a:endParaRPr lang="en-US" sz="1200" dirty="0" smtClean="0"/>
          </a:p>
          <a:p>
            <a:endParaRPr lang="en-US" sz="1200" dirty="0" smtClean="0"/>
          </a:p>
          <a:p>
            <a:endParaRPr lang="en-US" sz="1200" dirty="0" smtClean="0"/>
          </a:p>
          <a:p>
            <a:endParaRPr lang="en-US" sz="12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r>
              <a:rPr lang="en-US" sz="900" dirty="0" smtClean="0"/>
              <a:t>                                                           1) WHO (2007). Assessment of the safety of </a:t>
            </a:r>
            <a:r>
              <a:rPr lang="en-US" sz="900" dirty="0" err="1" smtClean="0"/>
              <a:t>artemisinin</a:t>
            </a:r>
            <a:r>
              <a:rPr lang="en-US" sz="900" dirty="0" smtClean="0"/>
              <a:t> compounds in pregnancy. World Health Organization, Geneva.</a:t>
            </a:r>
          </a:p>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Artesunate</a:t>
            </a:r>
            <a:r>
              <a:rPr lang="en-US" sz="3600" dirty="0"/>
              <a:t> and </a:t>
            </a:r>
            <a:r>
              <a:rPr lang="en-US" sz="3600" dirty="0" smtClean="0"/>
              <a:t>Pregnancy -  1</a:t>
            </a:r>
            <a:r>
              <a:rPr lang="en-US" sz="3600" baseline="30000" dirty="0" smtClean="0"/>
              <a:t>st</a:t>
            </a:r>
            <a:r>
              <a:rPr lang="en-US" sz="3600" dirty="0" smtClean="0"/>
              <a:t> Trimester</a:t>
            </a:r>
            <a:endParaRPr lang="en-US" sz="3600" dirty="0"/>
          </a:p>
        </p:txBody>
      </p:sp>
      <p:sp>
        <p:nvSpPr>
          <p:cNvPr id="3" name="Content Placeholder 2"/>
          <p:cNvSpPr>
            <a:spLocks noGrp="1"/>
          </p:cNvSpPr>
          <p:nvPr>
            <p:ph idx="1"/>
          </p:nvPr>
        </p:nvSpPr>
        <p:spPr/>
        <p:txBody>
          <a:bodyPr>
            <a:normAutofit fontScale="85000" lnSpcReduction="10000"/>
          </a:bodyPr>
          <a:lstStyle/>
          <a:p>
            <a:pPr>
              <a:buNone/>
            </a:pPr>
            <a:endParaRPr lang="en-US" sz="2400" b="1" dirty="0" smtClean="0"/>
          </a:p>
          <a:p>
            <a:endParaRPr lang="en-US" sz="2400" dirty="0" smtClean="0"/>
          </a:p>
          <a:p>
            <a:r>
              <a:rPr lang="en-US" sz="2400" dirty="0" err="1" smtClean="0"/>
              <a:t>Embryotoxicity</a:t>
            </a:r>
            <a:r>
              <a:rPr lang="en-US" sz="2400" dirty="0" smtClean="0"/>
              <a:t> </a:t>
            </a:r>
            <a:r>
              <a:rPr lang="en-US" sz="2400" dirty="0"/>
              <a:t>in animal models </a:t>
            </a:r>
            <a:r>
              <a:rPr lang="en-US" sz="2400" dirty="0" smtClean="0"/>
              <a:t>(long bone defects and VSDs in </a:t>
            </a:r>
            <a:r>
              <a:rPr lang="en-US" sz="2400" dirty="0"/>
              <a:t>rats and monkeys). </a:t>
            </a:r>
            <a:endParaRPr lang="en-US" sz="2400" dirty="0" smtClean="0"/>
          </a:p>
          <a:p>
            <a:endParaRPr lang="en-US" sz="2400" dirty="0" smtClean="0"/>
          </a:p>
          <a:p>
            <a:r>
              <a:rPr lang="en-US" sz="2400" dirty="0" smtClean="0"/>
              <a:t>However</a:t>
            </a:r>
            <a:r>
              <a:rPr lang="en-US" sz="2400" dirty="0"/>
              <a:t>, observational evidence </a:t>
            </a:r>
            <a:r>
              <a:rPr lang="en-US" sz="2400" dirty="0" smtClean="0"/>
              <a:t>123 </a:t>
            </a:r>
            <a:r>
              <a:rPr lang="en-US" sz="2400" dirty="0"/>
              <a:t>human </a:t>
            </a:r>
            <a:r>
              <a:rPr lang="en-US" sz="2400" dirty="0" smtClean="0"/>
              <a:t>1st trimester pregnancies:</a:t>
            </a:r>
          </a:p>
          <a:p>
            <a:endParaRPr lang="en-US" sz="2400" dirty="0" smtClean="0"/>
          </a:p>
          <a:p>
            <a:r>
              <a:rPr lang="en-US" sz="2400" b="1" dirty="0" smtClean="0"/>
              <a:t>No </a:t>
            </a:r>
            <a:r>
              <a:rPr lang="en-US" sz="2400" b="1" dirty="0"/>
              <a:t>evidence of damage to the fetus.</a:t>
            </a:r>
            <a:r>
              <a:rPr lang="en-US" sz="2400" dirty="0"/>
              <a:t> </a:t>
            </a:r>
            <a:r>
              <a:rPr lang="en-US" sz="1400" dirty="0" smtClean="0"/>
              <a:t>(1)</a:t>
            </a:r>
          </a:p>
          <a:p>
            <a:endParaRPr lang="en-US" sz="1000" dirty="0" smtClean="0"/>
          </a:p>
          <a:p>
            <a:endParaRPr lang="en-US" sz="1000" dirty="0" smtClean="0"/>
          </a:p>
          <a:p>
            <a:r>
              <a:rPr lang="en-US" sz="1000" dirty="0" smtClean="0"/>
              <a:t>1) </a:t>
            </a:r>
            <a:r>
              <a:rPr lang="en-US" sz="1000" i="1" dirty="0"/>
              <a:t>Clark RL (2009). "</a:t>
            </a:r>
            <a:r>
              <a:rPr lang="en-US" sz="1000" i="1" dirty="0" err="1"/>
              <a:t>Embryotoxicity</a:t>
            </a:r>
            <a:r>
              <a:rPr lang="en-US" sz="1000" i="1" dirty="0"/>
              <a:t> of the artemisinin </a:t>
            </a:r>
            <a:r>
              <a:rPr lang="en-US" sz="1000" i="1" dirty="0" err="1"/>
              <a:t>antimalarials</a:t>
            </a:r>
            <a:r>
              <a:rPr lang="en-US" sz="1000" i="1" dirty="0"/>
              <a:t> and potential consequences for use in women in the first trimester.". </a:t>
            </a:r>
            <a:r>
              <a:rPr lang="en-US" sz="1000" i="1" dirty="0" err="1"/>
              <a:t>Reprod</a:t>
            </a:r>
            <a:r>
              <a:rPr lang="en-US" sz="1000" i="1" dirty="0"/>
              <a:t> </a:t>
            </a:r>
            <a:r>
              <a:rPr lang="en-US" sz="1000" i="1" dirty="0" err="1"/>
              <a:t>Toxicol</a:t>
            </a:r>
            <a:r>
              <a:rPr lang="en-US" sz="1000" i="1" dirty="0"/>
              <a:t> </a:t>
            </a:r>
            <a:r>
              <a:rPr lang="en-US" sz="1000" b="1" i="1" dirty="0"/>
              <a:t>28</a:t>
            </a:r>
            <a:r>
              <a:rPr lang="en-US" sz="1000" i="1" dirty="0"/>
              <a:t> (3): 285–96. </a:t>
            </a:r>
            <a:endParaRPr lang="en-US" sz="1000" dirty="0"/>
          </a:p>
          <a:p>
            <a:endParaRPr lang="en-US" sz="1400" dirty="0"/>
          </a:p>
          <a:p>
            <a:endParaRPr lang="en-US" dirty="0"/>
          </a:p>
        </p:txBody>
      </p:sp>
    </p:spTree>
    <p:extLst>
      <p:ext uri="{BB962C8B-B14F-4D97-AF65-F5344CB8AC3E}">
        <p14:creationId xmlns:p14="http://schemas.microsoft.com/office/powerpoint/2010/main" val="36196782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Is There an Oral Form of </a:t>
            </a:r>
            <a:r>
              <a:rPr lang="en-US" sz="3600" dirty="0" err="1" smtClean="0"/>
              <a:t>Artesunate</a:t>
            </a:r>
            <a:r>
              <a:rPr lang="en-US" sz="3600" dirty="0" smtClean="0"/>
              <a:t>?</a:t>
            </a:r>
            <a:endParaRPr lang="en-US" sz="3600" dirty="0"/>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r>
              <a:rPr lang="en-US" dirty="0" smtClean="0"/>
              <a:t>Yes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laria endemic areas.jpg"/>
          <p:cNvPicPr>
            <a:picLocks noGrp="1" noChangeAspect="1"/>
          </p:cNvPicPr>
          <p:nvPr>
            <p:ph idx="1"/>
          </p:nvPr>
        </p:nvPicPr>
        <p:blipFill>
          <a:blip r:embed="rId2" cstate="print"/>
          <a:stretch>
            <a:fillRect/>
          </a:stretch>
        </p:blipFill>
        <p:spPr>
          <a:xfrm>
            <a:off x="2183041" y="1450975"/>
            <a:ext cx="4777917" cy="3292475"/>
          </a:xfr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 </a:t>
            </a:r>
            <a:r>
              <a:rPr lang="en-US" dirty="0" err="1" smtClean="0"/>
              <a:t>Artesunate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Rx of less severe forms of malaria when can be given </a:t>
            </a:r>
            <a:r>
              <a:rPr lang="en-US" dirty="0" err="1" smtClean="0"/>
              <a:t>po</a:t>
            </a:r>
            <a:r>
              <a:rPr lang="en-US" dirty="0" smtClean="0"/>
              <a:t>, </a:t>
            </a:r>
          </a:p>
          <a:p>
            <a:endParaRPr lang="en-US" dirty="0" smtClean="0"/>
          </a:p>
          <a:p>
            <a:r>
              <a:rPr lang="en-US" dirty="0" smtClean="0"/>
              <a:t>BUT </a:t>
            </a:r>
          </a:p>
          <a:p>
            <a:endParaRPr lang="en-US" dirty="0" smtClean="0"/>
          </a:p>
          <a:p>
            <a:r>
              <a:rPr lang="en-US" dirty="0" smtClean="0"/>
              <a:t>should always be taken with 2</a:t>
            </a:r>
            <a:r>
              <a:rPr lang="en-US" baseline="30000" dirty="0" smtClean="0"/>
              <a:t>nd</a:t>
            </a:r>
            <a:r>
              <a:rPr lang="en-US" dirty="0" smtClean="0"/>
              <a:t>  </a:t>
            </a:r>
            <a:r>
              <a:rPr lang="en-US" dirty="0" err="1" smtClean="0"/>
              <a:t>antimalarial</a:t>
            </a:r>
            <a:r>
              <a:rPr lang="en-US" dirty="0" smtClean="0"/>
              <a:t>, e.g., </a:t>
            </a:r>
            <a:r>
              <a:rPr lang="en-US" dirty="0" err="1" smtClean="0"/>
              <a:t>mefloquine</a:t>
            </a:r>
            <a:r>
              <a:rPr lang="en-US" dirty="0" smtClean="0"/>
              <a:t> or </a:t>
            </a:r>
            <a:r>
              <a:rPr lang="en-US" dirty="0" err="1" smtClean="0"/>
              <a:t>amiodiquine</a:t>
            </a:r>
            <a:r>
              <a:rPr lang="en-US" dirty="0" smtClean="0"/>
              <a:t>, to avoid development of resistance. </a:t>
            </a:r>
            <a:r>
              <a:rPr lang="en-US" sz="1200" dirty="0" smtClean="0"/>
              <a:t>(1)</a:t>
            </a:r>
          </a:p>
          <a:p>
            <a:endParaRPr lang="en-US" sz="1200" dirty="0" smtClean="0"/>
          </a:p>
          <a:p>
            <a:endParaRPr lang="en-US" sz="1200" dirty="0" smtClean="0"/>
          </a:p>
          <a:p>
            <a:r>
              <a:rPr lang="en-US" sz="1200" i="1" dirty="0" smtClean="0"/>
              <a:t>1) World Health Organization. "Guidelines for the treatment of malaria; Second edition 2010"</a:t>
            </a:r>
            <a:endParaRPr lang="en-US" sz="1200" dirty="0" smtClean="0"/>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Artesunate</a:t>
            </a:r>
            <a:r>
              <a:rPr lang="en-US" dirty="0" smtClean="0"/>
              <a:t> Resistance</a:t>
            </a:r>
            <a:endParaRPr lang="en-US" dirty="0"/>
          </a:p>
        </p:txBody>
      </p:sp>
      <p:sp>
        <p:nvSpPr>
          <p:cNvPr id="3" name="Content Placeholder 2"/>
          <p:cNvSpPr>
            <a:spLocks noGrp="1"/>
          </p:cNvSpPr>
          <p:nvPr>
            <p:ph idx="1"/>
          </p:nvPr>
        </p:nvSpPr>
        <p:spPr/>
        <p:txBody>
          <a:bodyPr>
            <a:normAutofit fontScale="70000" lnSpcReduction="20000"/>
          </a:bodyPr>
          <a:lstStyle/>
          <a:p>
            <a:r>
              <a:rPr lang="en-US" sz="3200" dirty="0" smtClean="0"/>
              <a:t>In recent years, parasite resistance to </a:t>
            </a:r>
            <a:r>
              <a:rPr lang="en-US" sz="3200" dirty="0" err="1" smtClean="0"/>
              <a:t>artemisinins</a:t>
            </a:r>
            <a:r>
              <a:rPr lang="en-US" sz="3200" dirty="0" smtClean="0"/>
              <a:t> has been detected in </a:t>
            </a:r>
          </a:p>
          <a:p>
            <a:r>
              <a:rPr lang="en-US" sz="3200" dirty="0" smtClean="0"/>
              <a:t> Cambodia, Laos, Myanmar, Thailand and Vietnam. </a:t>
            </a:r>
          </a:p>
          <a:p>
            <a:endParaRPr lang="en-US" sz="3200" dirty="0" smtClean="0"/>
          </a:p>
          <a:p>
            <a:r>
              <a:rPr lang="en-US" sz="3200" dirty="0" smtClean="0"/>
              <a:t>Studies have confirmed that </a:t>
            </a:r>
            <a:r>
              <a:rPr lang="en-US" sz="3200" dirty="0" err="1" smtClean="0"/>
              <a:t>artemisinin</a:t>
            </a:r>
            <a:r>
              <a:rPr lang="en-US" sz="3200" dirty="0" smtClean="0"/>
              <a:t> resistance has emerged independently in many areas of this </a:t>
            </a:r>
            <a:r>
              <a:rPr lang="en-US" sz="3200" dirty="0" err="1" smtClean="0"/>
              <a:t>subregion</a:t>
            </a:r>
            <a:r>
              <a:rPr lang="en-US" sz="3200" dirty="0" smtClean="0"/>
              <a:t>. </a:t>
            </a:r>
            <a:r>
              <a:rPr lang="en-US" sz="1300" dirty="0" smtClean="0"/>
              <a:t>(1)</a:t>
            </a:r>
          </a:p>
          <a:p>
            <a:endParaRPr lang="en-US" sz="1300" dirty="0" smtClean="0"/>
          </a:p>
          <a:p>
            <a:endParaRPr lang="en-US" sz="1300" b="1" dirty="0" smtClean="0"/>
          </a:p>
          <a:p>
            <a:endParaRPr lang="en-US" sz="1300" b="1" dirty="0" smtClean="0"/>
          </a:p>
          <a:p>
            <a:endParaRPr lang="en-US" sz="1300" b="1" dirty="0" smtClean="0"/>
          </a:p>
          <a:p>
            <a:endParaRPr lang="en-US" sz="1300" b="1" dirty="0" smtClean="0"/>
          </a:p>
          <a:p>
            <a:endParaRPr lang="en-US" sz="1300" b="1" dirty="0" smtClean="0"/>
          </a:p>
          <a:p>
            <a:r>
              <a:rPr lang="en-US" sz="1300" b="1" dirty="0" smtClean="0"/>
              <a:t>                                                                                                                                                                    (1) </a:t>
            </a:r>
            <a:r>
              <a:rPr lang="en-US" sz="1100" b="1" dirty="0" smtClean="0"/>
              <a:t>WHO Malaria Fact sheet Updated January 2016 </a:t>
            </a:r>
          </a:p>
          <a:p>
            <a:endParaRPr lang="en-US" sz="13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Artesunate</a:t>
            </a:r>
            <a:r>
              <a:rPr lang="en-US" dirty="0" smtClean="0"/>
              <a:t> Resistance</a:t>
            </a:r>
            <a:endParaRPr lang="en-US" dirty="0"/>
          </a:p>
        </p:txBody>
      </p:sp>
      <p:sp>
        <p:nvSpPr>
          <p:cNvPr id="3" name="Content Placeholder 2"/>
          <p:cNvSpPr>
            <a:spLocks noGrp="1"/>
          </p:cNvSpPr>
          <p:nvPr>
            <p:ph idx="1"/>
          </p:nvPr>
        </p:nvSpPr>
        <p:spPr/>
        <p:txBody>
          <a:bodyPr>
            <a:normAutofit/>
          </a:bodyPr>
          <a:lstStyle/>
          <a:p>
            <a:r>
              <a:rPr lang="en-US" sz="2400" dirty="0" smtClean="0"/>
              <a:t>Most patients are cured S/P Rx with an ACT if no resistance to the partner drug. </a:t>
            </a:r>
          </a:p>
          <a:p>
            <a:endParaRPr lang="en-US" sz="2400" dirty="0" smtClean="0"/>
          </a:p>
          <a:p>
            <a:r>
              <a:rPr lang="en-US" sz="2400" dirty="0" smtClean="0"/>
              <a:t>However, in parts of Cambodia/Thailand, </a:t>
            </a:r>
            <a:r>
              <a:rPr lang="en-US" sz="2400" i="1" dirty="0" smtClean="0"/>
              <a:t>P. </a:t>
            </a:r>
            <a:r>
              <a:rPr lang="en-US" sz="2400" i="1" dirty="0" err="1" smtClean="0"/>
              <a:t>falciparum</a:t>
            </a:r>
            <a:r>
              <a:rPr lang="en-US" sz="2400" dirty="0" smtClean="0"/>
              <a:t> resistance to both </a:t>
            </a:r>
            <a:r>
              <a:rPr lang="en-US" sz="2400" dirty="0" err="1" smtClean="0"/>
              <a:t>artemisinin</a:t>
            </a:r>
            <a:r>
              <a:rPr lang="en-US" sz="2400" dirty="0" smtClean="0"/>
              <a:t> and partner drugs (multi-drug resistance) has developed</a:t>
            </a:r>
            <a:r>
              <a:rPr lang="en-US" sz="3600" b="1" dirty="0" smtClean="0"/>
              <a:t> </a:t>
            </a:r>
            <a:r>
              <a:rPr lang="en-US" sz="1200" b="1" dirty="0" smtClean="0"/>
              <a:t>(1) </a:t>
            </a:r>
          </a:p>
          <a:p>
            <a:endParaRPr lang="en-US" sz="1000" b="1" dirty="0" smtClean="0"/>
          </a:p>
          <a:p>
            <a:endParaRPr lang="en-US" sz="1000" b="1" dirty="0" smtClean="0"/>
          </a:p>
          <a:p>
            <a:r>
              <a:rPr lang="en-US" sz="1000" b="1" dirty="0" smtClean="0"/>
              <a:t>                                                                                                                                                           (1)WHO Malaria Fact sheet Updated January 2016 </a:t>
            </a:r>
            <a:endParaRPr lang="en-US" sz="1000" dirty="0" smtClean="0"/>
          </a:p>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laria poster 8.jpg"/>
          <p:cNvPicPr>
            <a:picLocks noGrp="1" noChangeAspect="1"/>
          </p:cNvPicPr>
          <p:nvPr>
            <p:ph idx="1"/>
          </p:nvPr>
        </p:nvPicPr>
        <p:blipFill>
          <a:blip r:embed="rId2" cstate="print"/>
          <a:stretch>
            <a:fillRect/>
          </a:stretch>
        </p:blipFill>
        <p:spPr>
          <a:xfrm>
            <a:off x="3200401" y="1450977"/>
            <a:ext cx="2525708" cy="3406775"/>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Prevention Measures</a:t>
            </a:r>
            <a:endParaRPr lang="en-US" dirty="0"/>
          </a:p>
        </p:txBody>
      </p:sp>
      <p:sp>
        <p:nvSpPr>
          <p:cNvPr id="3" name="Content Placeholder 2"/>
          <p:cNvSpPr>
            <a:spLocks noGrp="1"/>
          </p:cNvSpPr>
          <p:nvPr>
            <p:ph type="subTitle" idx="1"/>
          </p:nvPr>
        </p:nvSpPr>
        <p:spPr/>
        <p:txBody>
          <a:bodyPr>
            <a:normAutofit/>
          </a:bodyPr>
          <a:lstStyle/>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Measures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 </a:t>
            </a:r>
            <a:r>
              <a:rPr lang="en-US" b="1" dirty="0" smtClean="0"/>
              <a:t>ITN’s</a:t>
            </a:r>
            <a:r>
              <a:rPr lang="en-US" dirty="0" smtClean="0"/>
              <a:t> (Insecticide Treated Nets)/</a:t>
            </a:r>
            <a:r>
              <a:rPr lang="en-US" b="1" dirty="0" smtClean="0"/>
              <a:t>LLIN’s</a:t>
            </a:r>
            <a:r>
              <a:rPr lang="en-US" dirty="0" smtClean="0"/>
              <a:t> (Long Lasting Insecticide Impregnated Nets)</a:t>
            </a:r>
          </a:p>
          <a:p>
            <a:r>
              <a:rPr lang="en-US" dirty="0" smtClean="0"/>
              <a:t>2) </a:t>
            </a:r>
            <a:r>
              <a:rPr lang="en-US" b="1" dirty="0" smtClean="0"/>
              <a:t>IRS</a:t>
            </a:r>
            <a:r>
              <a:rPr lang="en-US" dirty="0" smtClean="0"/>
              <a:t>  (Indoor Residual Spraying)</a:t>
            </a:r>
          </a:p>
          <a:p>
            <a:r>
              <a:rPr lang="en-US" dirty="0" smtClean="0"/>
              <a:t>3) </a:t>
            </a:r>
            <a:r>
              <a:rPr lang="en-US" b="1" dirty="0" smtClean="0"/>
              <a:t>Sterile Male Mosquitoes</a:t>
            </a:r>
          </a:p>
          <a:p>
            <a:r>
              <a:rPr lang="en-US" dirty="0" smtClean="0"/>
              <a:t>4) </a:t>
            </a:r>
            <a:r>
              <a:rPr lang="en-US" b="1" dirty="0" smtClean="0"/>
              <a:t>Malaria Resistant Mosquitoes</a:t>
            </a:r>
          </a:p>
          <a:p>
            <a:r>
              <a:rPr lang="en-US" dirty="0" smtClean="0"/>
              <a:t>5) </a:t>
            </a:r>
            <a:r>
              <a:rPr lang="en-US" b="1" dirty="0" smtClean="0"/>
              <a:t>Intermittent Malaria Prophylaxis</a:t>
            </a:r>
          </a:p>
          <a:p>
            <a:r>
              <a:rPr lang="en-US" dirty="0" smtClean="0"/>
              <a:t>6) </a:t>
            </a:r>
            <a:r>
              <a:rPr lang="en-US" b="1" dirty="0" smtClean="0"/>
              <a:t>Malaria Vaccine</a:t>
            </a:r>
          </a:p>
          <a:p>
            <a:r>
              <a:rPr lang="en-US" dirty="0" smtClean="0"/>
              <a:t>7) </a:t>
            </a:r>
            <a:r>
              <a:rPr lang="en-US" b="1" dirty="0" smtClean="0"/>
              <a:t>Education</a:t>
            </a:r>
          </a:p>
          <a:p>
            <a:r>
              <a:rPr lang="en-US" dirty="0" smtClean="0"/>
              <a:t>8) </a:t>
            </a:r>
            <a:r>
              <a:rPr lang="en-US" b="1" dirty="0" smtClean="0"/>
              <a:t>Stagnant Water Removal</a:t>
            </a:r>
          </a:p>
          <a:p>
            <a:r>
              <a:rPr lang="en-US" dirty="0" smtClean="0"/>
              <a:t>9) </a:t>
            </a:r>
            <a:r>
              <a:rPr lang="en-US" b="1" dirty="0" smtClean="0"/>
              <a:t>Larval Control</a:t>
            </a:r>
          </a:p>
          <a:p>
            <a:r>
              <a:rPr lang="en-US" b="1" dirty="0" smtClean="0"/>
              <a:t>10) Laser Shoot Down</a:t>
            </a:r>
          </a:p>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INSECTICIDE TREATED NETS (ITN’S)</a:t>
            </a:r>
            <a:endParaRPr lang="en-US" dirty="0"/>
          </a:p>
        </p:txBody>
      </p:sp>
      <p:sp>
        <p:nvSpPr>
          <p:cNvPr id="3" name="Content Placeholder 2"/>
          <p:cNvSpPr>
            <a:spLocks noGrp="1"/>
          </p:cNvSpPr>
          <p:nvPr>
            <p:ph idx="1"/>
          </p:nvPr>
        </p:nvSpPr>
        <p:spPr/>
        <p:txBody>
          <a:bodyPr>
            <a:normAutofit fontScale="92500"/>
          </a:bodyPr>
          <a:lstStyle/>
          <a:p>
            <a:r>
              <a:rPr lang="en-US" sz="3200" dirty="0" smtClean="0"/>
              <a:t>Developed in 1980’s</a:t>
            </a:r>
          </a:p>
          <a:p>
            <a:endParaRPr lang="en-US" sz="3200" dirty="0" smtClean="0"/>
          </a:p>
          <a:p>
            <a:r>
              <a:rPr lang="en-US" sz="3200" dirty="0" smtClean="0"/>
              <a:t>Nets are dip-treated using synthetic </a:t>
            </a:r>
            <a:r>
              <a:rPr lang="en-US" sz="3200" dirty="0" err="1" smtClean="0"/>
              <a:t>pyrethroid</a:t>
            </a:r>
            <a:r>
              <a:rPr lang="en-US" sz="3200" dirty="0" smtClean="0"/>
              <a:t> insecticide  (</a:t>
            </a:r>
            <a:r>
              <a:rPr lang="en-US" sz="3200" dirty="0" err="1" smtClean="0"/>
              <a:t>deltamethrin</a:t>
            </a:r>
            <a:r>
              <a:rPr lang="en-US" sz="3200" dirty="0" smtClean="0"/>
              <a:t> or </a:t>
            </a:r>
            <a:r>
              <a:rPr lang="en-US" sz="3200" dirty="0" err="1" smtClean="0"/>
              <a:t>permethrin,e.g</a:t>
            </a:r>
            <a:r>
              <a:rPr lang="en-US" sz="3200" dirty="0" smtClean="0"/>
              <a:t>.) –</a:t>
            </a:r>
          </a:p>
          <a:p>
            <a:r>
              <a:rPr lang="en-US" sz="3200" dirty="0" smtClean="0"/>
              <a:t>-</a:t>
            </a:r>
            <a:r>
              <a:rPr lang="en-US" sz="3200" b="1" dirty="0" smtClean="0"/>
              <a:t>doubles protection </a:t>
            </a:r>
            <a:r>
              <a:rPr lang="en-US" sz="3200" dirty="0" smtClean="0"/>
              <a:t>when compared to non-treated net by killing and repelling mosquitoes.  </a:t>
            </a:r>
          </a:p>
          <a:p>
            <a:endParaRPr lang="en-US" sz="3200" dirty="0" smtClean="0"/>
          </a:p>
          <a:p>
            <a:endParaRPr lang="en-US" sz="3200" dirty="0" smtClean="0"/>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INSECTICIDE TREATED NETS (ITN’S)</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In a Cochrane Review ITNs were found to reduce the incidence of uncomplicated malarial episodes </a:t>
            </a:r>
          </a:p>
          <a:p>
            <a:endParaRPr lang="en-US" sz="2800" dirty="0" smtClean="0"/>
          </a:p>
          <a:p>
            <a:r>
              <a:rPr lang="en-US" sz="2800" dirty="0" smtClean="0"/>
              <a:t>by </a:t>
            </a:r>
            <a:r>
              <a:rPr lang="en-US" sz="2800" b="1" dirty="0" smtClean="0"/>
              <a:t>50%</a:t>
            </a:r>
            <a:r>
              <a:rPr lang="en-US" sz="2800" dirty="0" smtClean="0"/>
              <a:t> compared to </a:t>
            </a:r>
            <a:r>
              <a:rPr lang="en-US" sz="2800" b="1" dirty="0" smtClean="0"/>
              <a:t>no nets</a:t>
            </a:r>
            <a:r>
              <a:rPr lang="en-US" sz="2800" dirty="0" smtClean="0"/>
              <a:t>, and </a:t>
            </a:r>
          </a:p>
          <a:p>
            <a:pPr>
              <a:buNone/>
            </a:pPr>
            <a:endParaRPr lang="en-US" sz="2800" b="1" dirty="0" smtClean="0"/>
          </a:p>
          <a:p>
            <a:pPr>
              <a:buNone/>
            </a:pPr>
            <a:r>
              <a:rPr lang="en-US" sz="2800" b="1" dirty="0" smtClean="0"/>
              <a:t>    </a:t>
            </a:r>
            <a:r>
              <a:rPr lang="en-US" sz="2800" dirty="0" smtClean="0"/>
              <a:t>by </a:t>
            </a:r>
            <a:r>
              <a:rPr lang="en-US" sz="2800" b="1" dirty="0" smtClean="0"/>
              <a:t>39% </a:t>
            </a:r>
            <a:r>
              <a:rPr lang="en-US" sz="2800" dirty="0" smtClean="0"/>
              <a:t>compared to </a:t>
            </a:r>
            <a:r>
              <a:rPr lang="en-US" sz="2800" b="1" dirty="0" smtClean="0"/>
              <a:t>untreated nets </a:t>
            </a:r>
            <a:r>
              <a:rPr lang="en-US" sz="1400" dirty="0" smtClean="0"/>
              <a:t>(1)</a:t>
            </a:r>
          </a:p>
          <a:p>
            <a:endParaRPr lang="en-US" dirty="0" smtClean="0"/>
          </a:p>
          <a:p>
            <a:r>
              <a:rPr lang="en-US" sz="1200" dirty="0" smtClean="0"/>
              <a:t>(1)  </a:t>
            </a:r>
            <a:r>
              <a:rPr lang="en-US" sz="1200" dirty="0" err="1" smtClean="0"/>
              <a:t>Lengeler</a:t>
            </a:r>
            <a:r>
              <a:rPr lang="en-US" sz="1200" dirty="0" smtClean="0"/>
              <a:t> C. (2004) Insecticide-treated bed nets and curtains for preventing malaria. </a:t>
            </a:r>
            <a:r>
              <a:rPr lang="en-US" sz="1200" i="1" dirty="0" smtClean="0"/>
              <a:t>The Cochrane Database of Systematic Reviews.</a:t>
            </a:r>
            <a:r>
              <a:rPr lang="en-US" sz="1200" dirty="0" smtClean="0"/>
              <a:t> Issue 2. </a:t>
            </a:r>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ITN Progress</a:t>
            </a:r>
            <a:endParaRPr lang="en-US" dirty="0"/>
          </a:p>
        </p:txBody>
      </p:sp>
      <p:sp>
        <p:nvSpPr>
          <p:cNvPr id="3" name="Content Placeholder 2"/>
          <p:cNvSpPr>
            <a:spLocks noGrp="1"/>
          </p:cNvSpPr>
          <p:nvPr>
            <p:ph idx="1"/>
          </p:nvPr>
        </p:nvSpPr>
        <p:spPr/>
        <p:txBody>
          <a:bodyPr>
            <a:normAutofit fontScale="92500" lnSpcReduction="20000"/>
          </a:bodyPr>
          <a:lstStyle/>
          <a:p>
            <a:endParaRPr lang="en-US" b="1" dirty="0" smtClean="0"/>
          </a:p>
          <a:p>
            <a:endParaRPr lang="en-US" b="1" dirty="0" smtClean="0"/>
          </a:p>
          <a:p>
            <a:r>
              <a:rPr lang="en-US" b="1" dirty="0" smtClean="0"/>
              <a:t>ITNs reduce </a:t>
            </a:r>
            <a:r>
              <a:rPr lang="en-US" dirty="0" smtClean="0"/>
              <a:t>malaria </a:t>
            </a:r>
            <a:r>
              <a:rPr lang="en-US" b="1" dirty="0" smtClean="0"/>
              <a:t>mortality</a:t>
            </a:r>
            <a:r>
              <a:rPr lang="en-US" dirty="0" smtClean="0"/>
              <a:t> rates by an estimated </a:t>
            </a:r>
            <a:r>
              <a:rPr lang="en-US" b="1" dirty="0" smtClean="0"/>
              <a:t>55% in children under 5 years old </a:t>
            </a:r>
            <a:r>
              <a:rPr lang="en-US" dirty="0" smtClean="0"/>
              <a:t>in sub-Saharan Africa. </a:t>
            </a:r>
            <a:r>
              <a:rPr lang="en-US" sz="1000" dirty="0" smtClean="0"/>
              <a:t>(1)</a:t>
            </a:r>
          </a:p>
          <a:p>
            <a:endParaRPr lang="en-US" sz="1000" dirty="0" smtClean="0"/>
          </a:p>
          <a:p>
            <a:endParaRPr lang="en-US" sz="1000" dirty="0" smtClean="0"/>
          </a:p>
          <a:p>
            <a:r>
              <a:rPr lang="en-US" sz="1000" dirty="0" smtClean="0"/>
              <a:t>                                                                                                                                                                                 </a:t>
            </a:r>
          </a:p>
          <a:p>
            <a:endParaRPr lang="en-US" sz="1000" dirty="0" smtClean="0"/>
          </a:p>
          <a:p>
            <a:endParaRPr lang="en-US" sz="1000" dirty="0" smtClean="0"/>
          </a:p>
          <a:p>
            <a:endParaRPr lang="en-US" sz="1000" dirty="0" smtClean="0"/>
          </a:p>
          <a:p>
            <a:endParaRPr lang="en-US" sz="1000" dirty="0" smtClean="0"/>
          </a:p>
          <a:p>
            <a:r>
              <a:rPr lang="en-US" sz="1000" dirty="0" smtClean="0"/>
              <a:t>                                                                                                                                                                                                         (1) WHO World Malaria Report 2015</a:t>
            </a:r>
          </a:p>
          <a:p>
            <a:endParaRPr lang="en-US" dirty="0" smtClean="0"/>
          </a:p>
          <a:p>
            <a:r>
              <a:rPr lang="en-US" dirty="0" smtClean="0"/>
              <a:t> </a:t>
            </a:r>
          </a:p>
          <a:p>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ITN Progress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There is a significant public health impact due to reduction in malaria deaths, </a:t>
            </a:r>
          </a:p>
          <a:p>
            <a:endParaRPr lang="en-US" b="1" dirty="0" smtClean="0"/>
          </a:p>
          <a:p>
            <a:r>
              <a:rPr lang="en-US" b="1" dirty="0" smtClean="0"/>
              <a:t>AND</a:t>
            </a:r>
            <a:r>
              <a:rPr lang="en-US" dirty="0" smtClean="0"/>
              <a:t> also due to reductions in child deaths from other causes that associated with/exacerbated by, malaria </a:t>
            </a:r>
          </a:p>
          <a:p>
            <a:endParaRPr lang="en-US" dirty="0" smtClean="0"/>
          </a:p>
          <a:p>
            <a:r>
              <a:rPr lang="en-US" dirty="0" smtClean="0"/>
              <a:t>(e.g. acute respiratory infection, low birth weight and malnutrition) </a:t>
            </a:r>
            <a:r>
              <a:rPr lang="en-US" sz="1000" dirty="0" smtClean="0"/>
              <a:t>(1)</a:t>
            </a:r>
          </a:p>
          <a:p>
            <a:endParaRPr lang="en-US" sz="1000" dirty="0" smtClean="0"/>
          </a:p>
          <a:p>
            <a:endParaRPr lang="en-US" sz="1000" dirty="0" smtClean="0"/>
          </a:p>
          <a:p>
            <a:r>
              <a:rPr lang="en-US" sz="1000" dirty="0" smtClean="0"/>
              <a:t>                                                                                                                                                                                    (1) WHO World Malaria Report 2015</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6257</TotalTime>
  <Words>7870</Words>
  <Application>Microsoft Office PowerPoint</Application>
  <PresentationFormat>On-screen Show (16:9)</PresentationFormat>
  <Paragraphs>1384</Paragraphs>
  <Slides>198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198</vt:i4>
      </vt:variant>
    </vt:vector>
  </HeadingPairs>
  <TitlesOfParts>
    <vt:vector size="203" baseType="lpstr">
      <vt:lpstr>Arial Black</vt:lpstr>
      <vt:lpstr>Calibri</vt:lpstr>
      <vt:lpstr>Constantia</vt:lpstr>
      <vt:lpstr>Wingdings 2</vt:lpstr>
      <vt:lpstr>Flow</vt:lpstr>
      <vt:lpstr>MALARIA  What’s New?</vt:lpstr>
      <vt:lpstr>PowerPoint Presentation</vt:lpstr>
      <vt:lpstr>African Proverb</vt:lpstr>
      <vt:lpstr>PowerPoint Presentation</vt:lpstr>
      <vt:lpstr>Just in Case You Missed or forgot Malaria 101</vt:lpstr>
      <vt:lpstr>More Malaria 101</vt:lpstr>
      <vt:lpstr>More Malaria 101</vt:lpstr>
      <vt:lpstr>More Malaria 101</vt:lpstr>
      <vt:lpstr>PowerPoint Presentation</vt:lpstr>
      <vt:lpstr>PowerPoint Presentation</vt:lpstr>
      <vt:lpstr>MALARIA:PERHAPS THE MOST COMMON INFECTION WORLDWIDE</vt:lpstr>
      <vt:lpstr>PERHAPS THE MOST COMMON INFECTION WORLDWIDE</vt:lpstr>
      <vt:lpstr>Malaria</vt:lpstr>
      <vt:lpstr>Malaria</vt:lpstr>
      <vt:lpstr>PowerPoint Presentation</vt:lpstr>
      <vt:lpstr>PowerPoint Presentation</vt:lpstr>
      <vt:lpstr>USA Malaria US Army Medical Department</vt:lpstr>
      <vt:lpstr>Malaria</vt:lpstr>
      <vt:lpstr>  Malaria Incidence 2015</vt:lpstr>
      <vt:lpstr>Malaria Mortality 2015: </vt:lpstr>
      <vt:lpstr>MALARIA</vt:lpstr>
      <vt:lpstr>PowerPoint Presentation</vt:lpstr>
      <vt:lpstr>PowerPoint Presentation</vt:lpstr>
      <vt:lpstr>Malaria Progress</vt:lpstr>
      <vt:lpstr>Malaria Progress</vt:lpstr>
      <vt:lpstr>Malaria Progress</vt:lpstr>
      <vt:lpstr>PowerPoint Presentation</vt:lpstr>
      <vt:lpstr>Africa and Malaria</vt:lpstr>
      <vt:lpstr>Progress in Africa</vt:lpstr>
      <vt:lpstr>Progress in Africa</vt:lpstr>
      <vt:lpstr>Progress in Africa</vt:lpstr>
      <vt:lpstr>Progress in Africa</vt:lpstr>
      <vt:lpstr>Malaria</vt:lpstr>
      <vt:lpstr>Education</vt:lpstr>
      <vt:lpstr>Education</vt:lpstr>
      <vt:lpstr>Education</vt:lpstr>
      <vt:lpstr>Improved Access</vt:lpstr>
      <vt:lpstr>Improved Access/Community Health Workers (CHWs)</vt:lpstr>
      <vt:lpstr>CHWs, One Example in India</vt:lpstr>
      <vt:lpstr>CHW study</vt:lpstr>
      <vt:lpstr>CHW study</vt:lpstr>
      <vt:lpstr>CHW study</vt:lpstr>
      <vt:lpstr>CHW study</vt:lpstr>
      <vt:lpstr>CHW study</vt:lpstr>
      <vt:lpstr>CHW study</vt:lpstr>
      <vt:lpstr>CHW study</vt:lpstr>
      <vt:lpstr>CHW study/Conclusion</vt:lpstr>
      <vt:lpstr>Improved Access/Cellphone Study</vt:lpstr>
      <vt:lpstr>Improved Access/Cellphone Study</vt:lpstr>
      <vt:lpstr>Cell Phone Study/Results</vt:lpstr>
      <vt:lpstr>Cell Phone Study/Results</vt:lpstr>
      <vt:lpstr>Cell Phone Study/Results</vt:lpstr>
      <vt:lpstr> Cell Phone Study/Conclusion</vt:lpstr>
      <vt:lpstr>Cell Phone Study/Conclusion</vt:lpstr>
      <vt:lpstr>PowerPoint Presentation</vt:lpstr>
      <vt:lpstr>Rapid Diagnostic Testing (RDT)</vt:lpstr>
      <vt:lpstr>RDT</vt:lpstr>
      <vt:lpstr>RDT in Africa</vt:lpstr>
      <vt:lpstr>RDT</vt:lpstr>
      <vt:lpstr>RDT</vt:lpstr>
      <vt:lpstr>RDT</vt:lpstr>
      <vt:lpstr>Bias</vt:lpstr>
      <vt:lpstr>PowerPoint Presentation</vt:lpstr>
      <vt:lpstr>Artesunate Containing Treatment (ACT)</vt:lpstr>
      <vt:lpstr>Artesunate</vt:lpstr>
      <vt:lpstr>Artemisinin</vt:lpstr>
      <vt:lpstr>Artemisinin</vt:lpstr>
      <vt:lpstr>Artemisinin</vt:lpstr>
      <vt:lpstr>Artemisinin</vt:lpstr>
      <vt:lpstr>PowerPoint Presentation</vt:lpstr>
      <vt:lpstr>Brief Aside</vt:lpstr>
      <vt:lpstr>PowerPoint Presentation</vt:lpstr>
      <vt:lpstr>SIR RONALD ROSS</vt:lpstr>
      <vt:lpstr>PowerPoint Presentation</vt:lpstr>
      <vt:lpstr>Artesunate vs Quinine</vt:lpstr>
      <vt:lpstr>Artesunate vs Quinine (AQUAMAT Study)</vt:lpstr>
      <vt:lpstr>AQUAMAT Study</vt:lpstr>
      <vt:lpstr>Mortality AQUAMAT Study</vt:lpstr>
      <vt:lpstr>Non Lethal Malaria Complications AQUAMAT Study</vt:lpstr>
      <vt:lpstr>AQUAMAT Study Side Effects</vt:lpstr>
      <vt:lpstr>AQUAMAT</vt:lpstr>
      <vt:lpstr>Artesunate</vt:lpstr>
      <vt:lpstr>Artesunate Side Effects</vt:lpstr>
      <vt:lpstr>Artesunate Side Effects</vt:lpstr>
      <vt:lpstr>Artesunate</vt:lpstr>
      <vt:lpstr>Artesunate</vt:lpstr>
      <vt:lpstr>Artesunate and Pregnancy</vt:lpstr>
      <vt:lpstr>Artesunate and Pregnancy -  1st Trimester</vt:lpstr>
      <vt:lpstr>Is There an Oral Form of Artesunate?</vt:lpstr>
      <vt:lpstr>PO Artesunate</vt:lpstr>
      <vt:lpstr>Artesunate Resistance</vt:lpstr>
      <vt:lpstr>Artesunate Resistance</vt:lpstr>
      <vt:lpstr>PowerPoint Presentation</vt:lpstr>
      <vt:lpstr>Prevention Measures</vt:lpstr>
      <vt:lpstr>Prevention Measures</vt:lpstr>
      <vt:lpstr>INSECTICIDE TREATED NETS (ITN’S)</vt:lpstr>
      <vt:lpstr>INSECTICIDE TREATED NETS (ITN’S)</vt:lpstr>
      <vt:lpstr>ITN Progress</vt:lpstr>
      <vt:lpstr>ITN Progress</vt:lpstr>
      <vt:lpstr>ITN ISSUES</vt:lpstr>
      <vt:lpstr>ITN ISSUES</vt:lpstr>
      <vt:lpstr>ITN ISSUES</vt:lpstr>
      <vt:lpstr>PowerPoint Presentation</vt:lpstr>
      <vt:lpstr>PowerPoint Presentation</vt:lpstr>
      <vt:lpstr>ITN ISSUES</vt:lpstr>
      <vt:lpstr>Long-Lasting Insecticidal Mosquito Nets (LLIN’s)</vt:lpstr>
      <vt:lpstr>3 types of LLINs </vt:lpstr>
      <vt:lpstr>ITN PROGRESS</vt:lpstr>
      <vt:lpstr>  Insecticide Resistance </vt:lpstr>
      <vt:lpstr>Insecticide Resistance</vt:lpstr>
      <vt:lpstr>Insecticide Resistance</vt:lpstr>
      <vt:lpstr>PowerPoint Presentation</vt:lpstr>
      <vt:lpstr>Indoor Residual Spraying  (IRS)</vt:lpstr>
      <vt:lpstr>IRS</vt:lpstr>
      <vt:lpstr>IRS</vt:lpstr>
      <vt:lpstr>IRS</vt:lpstr>
      <vt:lpstr>IRS</vt:lpstr>
      <vt:lpstr>IRS</vt:lpstr>
      <vt:lpstr>IRS</vt:lpstr>
      <vt:lpstr>Does IRS Work?</vt:lpstr>
      <vt:lpstr>Does IRS Work?</vt:lpstr>
      <vt:lpstr>Bridges to Malawi</vt:lpstr>
      <vt:lpstr>Bridges to Malawi</vt:lpstr>
      <vt:lpstr>Indoor residual spraying</vt:lpstr>
      <vt:lpstr>Does IRS Work?</vt:lpstr>
      <vt:lpstr>Does IRS Work?</vt:lpstr>
      <vt:lpstr>Does IRS Work?</vt:lpstr>
      <vt:lpstr>BTM</vt:lpstr>
      <vt:lpstr>Bridges to Malawi</vt:lpstr>
      <vt:lpstr>BTM</vt:lpstr>
      <vt:lpstr>WHO and IRS</vt:lpstr>
      <vt:lpstr>IRS ISSUES</vt:lpstr>
      <vt:lpstr>Insecticide Resistance</vt:lpstr>
      <vt:lpstr>Insecticide Resistance</vt:lpstr>
      <vt:lpstr>Insecticide Resistance</vt:lpstr>
      <vt:lpstr>Insecticide Resistance</vt:lpstr>
      <vt:lpstr>Insecticide Safety</vt:lpstr>
      <vt:lpstr>Insecticide Safety</vt:lpstr>
      <vt:lpstr>PowerPoint Presentation</vt:lpstr>
      <vt:lpstr>Intermittent Malaria Prophylaxis</vt:lpstr>
      <vt:lpstr>Intermittent Preventive Treatment of Malaria in Pregnancy (Pit)</vt:lpstr>
      <vt:lpstr>Pit</vt:lpstr>
      <vt:lpstr>Pit</vt:lpstr>
      <vt:lpstr>Pit  ? Resistance</vt:lpstr>
      <vt:lpstr>Pit Problems</vt:lpstr>
      <vt:lpstr>Pit</vt:lpstr>
      <vt:lpstr>Pit Problems</vt:lpstr>
      <vt:lpstr>Pit</vt:lpstr>
      <vt:lpstr>Intermittent Preventive Treatment in Infants</vt:lpstr>
      <vt:lpstr>Intermittent preventive treatment in infants (ITPi)</vt:lpstr>
      <vt:lpstr>ITPi</vt:lpstr>
      <vt:lpstr>ITPi</vt:lpstr>
      <vt:lpstr>ITPi</vt:lpstr>
      <vt:lpstr>ITPi</vt:lpstr>
      <vt:lpstr>ITPi</vt:lpstr>
      <vt:lpstr>ITPi</vt:lpstr>
      <vt:lpstr>PowerPoint Presentation</vt:lpstr>
      <vt:lpstr>STERILE MALE MOSQUITOES</vt:lpstr>
      <vt:lpstr>Sterile Insect Technique (SIT)</vt:lpstr>
      <vt:lpstr>SIT</vt:lpstr>
      <vt:lpstr>SIT</vt:lpstr>
      <vt:lpstr>SIT</vt:lpstr>
      <vt:lpstr>SIT</vt:lpstr>
      <vt:lpstr>SIT</vt:lpstr>
      <vt:lpstr>SIT</vt:lpstr>
      <vt:lpstr>SIT Problems</vt:lpstr>
      <vt:lpstr>SIT Environmental Problems</vt:lpstr>
      <vt:lpstr>PowerPoint Presentation</vt:lpstr>
      <vt:lpstr>MALARIA RESISTANT MOSQUITOES</vt:lpstr>
      <vt:lpstr>Malaria Resistant Mosquitoes</vt:lpstr>
      <vt:lpstr>Malaria Resistant Mosquitoes</vt:lpstr>
      <vt:lpstr>Malaria Resistant Mosquitoes</vt:lpstr>
      <vt:lpstr>Malaria Resistant Mosquitoes</vt:lpstr>
      <vt:lpstr>Malaria Resistant Mosquitoes</vt:lpstr>
      <vt:lpstr>Malaria Resistant Mosquitoes</vt:lpstr>
      <vt:lpstr>From June 2016 Smithsonian Magazine (Kevin M.Esvelt, Wyss Institute for Biologicall y Inspired Engineering, Harvard Medical School, Tony Nolan, Imperial College, London)</vt:lpstr>
      <vt:lpstr>Malaria Resistant Mosquitoes</vt:lpstr>
      <vt:lpstr>PowerPoint Presentation</vt:lpstr>
      <vt:lpstr>Malaria Vaccine</vt:lpstr>
      <vt:lpstr>Malaria Vaccine</vt:lpstr>
      <vt:lpstr>RTS,S/AS01 Malaria Vaccine</vt:lpstr>
      <vt:lpstr>RTS,S/AS01 Malaria Vaccine</vt:lpstr>
      <vt:lpstr>RTS,S/AS01 Malaria Vaccine</vt:lpstr>
      <vt:lpstr>RTS,S/AS01 Malaria Vaccine Phase 3 Trial</vt:lpstr>
      <vt:lpstr>RTS,S/AS01 Malaria Vaccine Trial</vt:lpstr>
      <vt:lpstr>RTS,S/AS01 Malaria Vaccine Trial</vt:lpstr>
      <vt:lpstr>RTS,S/AS01 Malaria Vaccine Trial Results</vt:lpstr>
      <vt:lpstr>RTS,S/AS01 Malaria Vaccine Trial Infants</vt:lpstr>
      <vt:lpstr>RTS,S/AS01 Malaria Vaccine Trial (Children aged 5-17 months) </vt:lpstr>
      <vt:lpstr>RTS,S/AS01 Malaria Vaccine Trial (Children aged 5-17 months)   4 Dose Group</vt:lpstr>
      <vt:lpstr>RTS,S/AS01 Malaria Vaccine Trial Results</vt:lpstr>
      <vt:lpstr>RTS,S/AS01 Malaria Vaccine Trial Adverse Effects</vt:lpstr>
      <vt:lpstr>RTS,S/AS01 Malaria Vaccine Trial Adverse Effects</vt:lpstr>
      <vt:lpstr>RTS,S/AS01 Malaria Vaccine</vt:lpstr>
      <vt:lpstr>RTS,S/AS01 Malaria Vaccine</vt:lpstr>
      <vt:lpstr>Fighting Malaria: The Future is About Money</vt:lpstr>
      <vt:lpstr>PowerPoint Presentation</vt:lpstr>
      <vt:lpstr>PowerPoint Presentation</vt:lpstr>
    </vt:vector>
  </TitlesOfParts>
  <Company>Steward Healthcare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MALARIA RESISTANT MOSQUITOES</dc:title>
  <dc:creator>SNV1153W</dc:creator>
  <cp:lastModifiedBy>Carroll, Hannah L</cp:lastModifiedBy>
  <cp:revision>284</cp:revision>
  <dcterms:created xsi:type="dcterms:W3CDTF">2016-01-18T14:11:23Z</dcterms:created>
  <dcterms:modified xsi:type="dcterms:W3CDTF">2016-07-11T15:49:46Z</dcterms:modified>
</cp:coreProperties>
</file>